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6" r:id="rId2"/>
    <p:sldId id="256" r:id="rId3"/>
    <p:sldId id="257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8" r:id="rId12"/>
    <p:sldId id="269" r:id="rId13"/>
    <p:sldId id="271" r:id="rId14"/>
    <p:sldId id="272" r:id="rId15"/>
    <p:sldId id="274" r:id="rId16"/>
    <p:sldId id="275" r:id="rId17"/>
    <p:sldId id="276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87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979" y="3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49" y="1357298"/>
            <a:ext cx="814393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4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Планирование и организация</a:t>
            </a:r>
          </a:p>
          <a:p>
            <a:pPr algn="ctr"/>
            <a:r>
              <a:rPr lang="kk-KZ" sz="4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СОР при дистанционном обучении</a:t>
            </a:r>
            <a:endParaRPr lang="ru-RU" sz="4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357166"/>
            <a:ext cx="835824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Система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критериального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оценивания, реализует следующие задачи: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Повышение компетентности учителей в оценочной деятельности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FontTx/>
              <a:buChar char="-"/>
            </a:pP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Создание условий для привития навыков самостоятельного обучения и повышения ответственности обучающихся за свое обучение. 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Совершенствование работы со слабоуспевающими обучающимися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Создание банка образцов заданий, позволяющих оценивать достижение обучающимися ожидаемых результатов,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том числе навыков высокого уровня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  (анализ, синтез, оценка).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0" y="571480"/>
            <a:ext cx="728667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Процесс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суммативного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оценивания за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раздел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позволяет выявить уровень накопленных знаний и навыков обучающихся по завершении конкретного раздела/сквозной темы. 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Цель данного вида оценивания заключается 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 своевременном определении и устранении пробелов по темам раздела</a:t>
            </a:r>
            <a:r>
              <a:rPr lang="ru-RU" dirty="0" smtClean="0"/>
              <a:t>. 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1538" y="642918"/>
            <a:ext cx="728667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Суммативное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оценивание проводится </a:t>
            </a:r>
          </a:p>
          <a:p>
            <a:r>
              <a:rPr lang="ru-RU" sz="2800" u="sng" dirty="0" smtClean="0">
                <a:latin typeface="Times New Roman" pitchFamily="18" charset="0"/>
                <a:cs typeface="Times New Roman" pitchFamily="18" charset="0"/>
              </a:rPr>
              <a:t>для определения и фиксирования уровня усвоения содержания учебной программы за определенный период обучения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процессе фиксирования осуществляется </a:t>
            </a:r>
            <a:r>
              <a:rPr lang="ru-RU" sz="2800" u="sng" dirty="0" smtClean="0">
                <a:latin typeface="Times New Roman" pitchFamily="18" charset="0"/>
                <a:cs typeface="Times New Roman" pitchFamily="18" charset="0"/>
              </a:rPr>
              <a:t>сбор доказательств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демонстрирующих знания и навыки обучающихся согласно содержанию учебной программы.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357166"/>
            <a:ext cx="814393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Решение о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баллах/оценках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 результатам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суммативного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оценивания принимается учителем в соответствии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 критериями оценивания и дескрипторами или схемами выставления баллов. </a:t>
            </a: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Результаты обучающихся необходимо использовать для коррекции и совершенствования процесса обучения.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1214422"/>
            <a:ext cx="71438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Учитель самостоятельно определяет, в какой форме (контрольная, практическая или творческая работа, проект, устный опрос, эссе и др.) и на каком уроке проводится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суммативное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оценивание за раздел.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8662" y="285729"/>
            <a:ext cx="721523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Разработка заданий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суммативного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оценивания за разделы осуществляется учителем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 учетом содержания и уровня сложности пройденного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программного материала. </a:t>
            </a: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Задания должны соответствовать целям обучения, критериям оценивания и уровням мыслительных навыков.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48" y="214290"/>
            <a:ext cx="764386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Обучающиеся должны хорошо понимать 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цель оценивания, 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точно знать, что от них требуется и 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 какие сроки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 данном этапе, учитель также может воспользоваться образцами оцененных работ, чтоб обучающийся понимал, как выглядит «хорошая работа» и как будет проводиться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суммативное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оценивание за раздел.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428605"/>
            <a:ext cx="71438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Время на выполнение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суммативного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оценивания за раздел определяется учителем с учетом включенных заданий и в среднем затрачиваемого времени на их выполнение. </a:t>
            </a:r>
          </a:p>
          <a:p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Суммативное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оценивание за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раздел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рекомендуется организовать так, чтобы оно занимало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не более 15-20 минут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Ограничение в 15-20 минут – условное, и было введено с целью демонстрации того, что речь идет о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небольших оценочных работах, занимающих только часть урока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4414" y="785794"/>
            <a:ext cx="671517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Цели обучения, представленные в учебной программе, позволяют определять содержание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суммативной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работы. </a:t>
            </a: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В содержание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суммативной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работы за раздел рекомендуется включать те цели обучения, которые позволят продемонстрировать достигнутый уровень знаний и навыков по изученному разделу.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214290"/>
            <a:ext cx="7786742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Кроме этого, учителю предоставляется возможность самостоятельно разработать инструменты оценивания. Для этого в помощь учителю предлагается следующий алгоритм :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1) изучить учебную программу и цели обучения за раздел;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2) определить те критерии оценивания в соответствии с целями обучения, которые будут проверяться в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суммативном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оценивании, и соотнести их с уровнями мыслительных навыков;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3) составить одно или несколько заданий, охватывающих содержание целей обучения, проверяемые критерии и соответствующий уровень мыслительных навыков;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4) составить дескрипторы к каждому заданию;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5) составить рубрики (описание уровней в соответствии с критериями оценивания) к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суммативному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оцениванию за раздел/сквозную тему для предоставления результатов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суммативного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оценивания обучающимся и их родителям</a:t>
            </a:r>
            <a:r>
              <a:rPr lang="ru-RU" dirty="0" smtClean="0"/>
              <a:t>. 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571480"/>
            <a:ext cx="757242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планировании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суммативного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оценивания за раздел учитель определяет критерии оценивания, отражающие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цели обучения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и соотносит их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 соответствующим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уровнем мыслительных навыков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428604"/>
            <a:ext cx="678661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Если обратиться к значению слова «пробел», то оно определяется как упущение или недостаток (Ушаков, 1940).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свою очередь, упущение характеризуется как неисполнение должного, недосмотр, ошибка по небрежности, а недостаток – как несовершенство, изъян, погрешность или неполное количество чего-либо. Следовательно, рассматривая  характер пробелов в обучение можно сказать, что некоторые обучающиеся имеют легко устраняемые незначительные пробелы, признаваемые как упущения, другие – серьезные пробелы, т.е. недостатки.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2976" y="571481"/>
            <a:ext cx="707236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Для выявления пробелов учителю необходимо составлять/подбирать качественные (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валидные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 задания, планировать процесс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суммативного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оценивания за раздел на уроке так, чтобы способствовать своевременной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диагностике уровня освоения материала каждым учеником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При этом необходимо с осторожностью относиться к поспешным выводам при рассмотрении пробелов и предоставлении рекомендаций. Выводы не могут основываться на результате только одной небольшой задачи или единичного наблюдения.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428605"/>
            <a:ext cx="771530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качестве дополнительного основания с целью повышения надежности при принятии решений об устранении пробелов учителю можно обсудить с учеником возникшие трудности и узнать его мнение о сложившейся ситуации, мерах, которые ему могут помочь.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8662" y="500042"/>
            <a:ext cx="700092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процессах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суммативного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оценивания за раздел для выявления пробелов в обучении очень важно определить не только в чем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именно у обучающихся трудности, но и то, какого характера они и  почему возникли.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85852" y="357166"/>
            <a:ext cx="685804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Для устранения пробелов в обучении обучающихся необходимо уметь предоставлять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конструктивную обратную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связь по итогам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суммативного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оценивания за раздел  и предпринимать действия, как со стороны учителя (корректирование процесса преподавания), так и обучающихся (дополнительное и/или самостоятельное обучение), направленные на восполнение знаний и навыков.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51269" t="11719" r="16504" b="15039"/>
          <a:stretch>
            <a:fillRect/>
          </a:stretch>
        </p:blipFill>
        <p:spPr bwMode="auto">
          <a:xfrm>
            <a:off x="2428860" y="857232"/>
            <a:ext cx="5857916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53467" t="18554" r="17236" b="12109"/>
          <a:stretch>
            <a:fillRect/>
          </a:stretch>
        </p:blipFill>
        <p:spPr bwMode="auto">
          <a:xfrm>
            <a:off x="3714744" y="976891"/>
            <a:ext cx="4357718" cy="54525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/>
          <a:srcRect l="52864" t="48786" r="13803" b="12152"/>
          <a:stretch/>
        </p:blipFill>
        <p:spPr bwMode="auto">
          <a:xfrm>
            <a:off x="1475656" y="1124745"/>
            <a:ext cx="7272808" cy="5301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l="21903" t="13671" r="24331" b="6250"/>
          <a:stretch>
            <a:fillRect/>
          </a:stretch>
        </p:blipFill>
        <p:spPr bwMode="auto">
          <a:xfrm>
            <a:off x="1285852" y="571480"/>
            <a:ext cx="6715172" cy="5857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 l="21240" t="14648" r="23828" b="32617"/>
          <a:stretch>
            <a:fillRect/>
          </a:stretch>
        </p:blipFill>
        <p:spPr bwMode="auto">
          <a:xfrm>
            <a:off x="285720" y="0"/>
            <a:ext cx="835824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 l="20508" t="29297" r="24560" b="11132"/>
          <a:stretch>
            <a:fillRect/>
          </a:stretch>
        </p:blipFill>
        <p:spPr bwMode="auto">
          <a:xfrm>
            <a:off x="0" y="185715"/>
            <a:ext cx="8929718" cy="6623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 l="20508" t="35156" r="23828" b="16992"/>
          <a:stretch>
            <a:fillRect/>
          </a:stretch>
        </p:blipFill>
        <p:spPr bwMode="auto">
          <a:xfrm>
            <a:off x="5800" y="214290"/>
            <a:ext cx="8852480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 rotWithShape="1">
          <a:blip r:embed="rId2"/>
          <a:srcRect l="26825" t="29451" r="25940" b="11872"/>
          <a:stretch/>
        </p:blipFill>
        <p:spPr bwMode="auto">
          <a:xfrm>
            <a:off x="323528" y="1124744"/>
            <a:ext cx="8352928" cy="561662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6085915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93</TotalTime>
  <Words>796</Words>
  <Application>Microsoft Office PowerPoint</Application>
  <PresentationFormat>Экран (4:3)</PresentationFormat>
  <Paragraphs>54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Открытая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Bakytzhan</dc:creator>
  <cp:lastModifiedBy>User</cp:lastModifiedBy>
  <cp:revision>41</cp:revision>
  <dcterms:created xsi:type="dcterms:W3CDTF">2020-04-24T02:44:52Z</dcterms:created>
  <dcterms:modified xsi:type="dcterms:W3CDTF">2020-04-24T04:30:10Z</dcterms:modified>
</cp:coreProperties>
</file>