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78" r:id="rId4"/>
    <p:sldId id="269" r:id="rId5"/>
    <p:sldId id="263" r:id="rId6"/>
    <p:sldId id="258" r:id="rId7"/>
    <p:sldId id="270" r:id="rId8"/>
    <p:sldId id="275" r:id="rId9"/>
    <p:sldId id="276" r:id="rId10"/>
    <p:sldId id="277" r:id="rId11"/>
    <p:sldId id="264" r:id="rId12"/>
    <p:sldId id="287" r:id="rId13"/>
    <p:sldId id="284" r:id="rId14"/>
    <p:sldId id="285" r:id="rId15"/>
    <p:sldId id="286" r:id="rId16"/>
    <p:sldId id="288" r:id="rId17"/>
  </p:sldIdLst>
  <p:sldSz cx="9144000" cy="5143500" type="screen16x9"/>
  <p:notesSz cx="6858000" cy="9144000"/>
  <p:defaultTextStyle>
    <a:defPPr>
      <a:defRPr lang="ru-RU"/>
    </a:defPPr>
    <a:lvl1pPr marL="0" algn="l" defTabSz="740573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370286" algn="l" defTabSz="740573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740573" algn="l" defTabSz="740573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110859" algn="l" defTabSz="740573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1481145" algn="l" defTabSz="740573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1851431" algn="l" defTabSz="740573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2221718" algn="l" defTabSz="740573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2592004" algn="l" defTabSz="740573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2962290" algn="l" defTabSz="740573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2" autoAdjust="0"/>
    <p:restoredTop sz="94660" autoAdjust="0"/>
  </p:normalViewPr>
  <p:slideViewPr>
    <p:cSldViewPr snapToGrid="0">
      <p:cViewPr>
        <p:scale>
          <a:sx n="125" d="100"/>
          <a:sy n="125" d="100"/>
        </p:scale>
        <p:origin x="-1224" y="-60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4"/>
    </mc:Choice>
    <mc:Fallback>
      <c:style val="14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047691845645261"/>
          <c:y val="1.5296431290401823E-2"/>
          <c:w val="0.49165999599284832"/>
          <c:h val="0.9518871853864611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invertIfNegative val="0"/>
          <c:dLbls>
            <c:dLbl>
              <c:idx val="1"/>
              <c:layout>
                <c:manualLayout>
                  <c:x val="0"/>
                  <c:y val="1.5008964015122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Лист1!$A$2:$A$19</c:f>
              <c:strCache>
                <c:ptCount val="18"/>
                <c:pt idx="0">
                  <c:v>Здоровье</c:v>
                </c:pt>
                <c:pt idx="1">
                  <c:v>Дети</c:v>
                </c:pt>
                <c:pt idx="2">
                  <c:v>Безопасность</c:v>
                </c:pt>
                <c:pt idx="3">
                  <c:v>Благополучие, достаток</c:v>
                </c:pt>
                <c:pt idx="4">
                  <c:v>Любовь</c:v>
                </c:pt>
                <c:pt idx="5">
                  <c:v>Семья и традиции</c:v>
                </c:pt>
                <c:pt idx="6">
                  <c:v>Карьерный рост</c:v>
                </c:pt>
                <c:pt idx="7">
                  <c:v>Интересная работа</c:v>
                </c:pt>
                <c:pt idx="8">
                  <c:v>Качественное образование</c:v>
                </c:pt>
                <c:pt idx="9">
                  <c:v>Уверенность в завтрашнем дне</c:v>
                </c:pt>
                <c:pt idx="10">
                  <c:v>Единство и согласие в обществе</c:v>
                </c:pt>
                <c:pt idx="11">
                  <c:v>Богослужение</c:v>
                </c:pt>
                <c:pt idx="12">
                  <c:v>Справедливость</c:v>
                </c:pt>
                <c:pt idx="13">
                  <c:v>Свобода</c:v>
                </c:pt>
                <c:pt idx="14">
                  <c:v>Права человека</c:v>
                </c:pt>
                <c:pt idx="15">
                  <c:v>Патриотизм</c:v>
                </c:pt>
                <c:pt idx="16">
                  <c:v>Служение отечеству</c:v>
                </c:pt>
                <c:pt idx="17">
                  <c:v>Саморазвитие</c:v>
                </c:pt>
              </c:strCache>
            </c:strRef>
          </c:cat>
          <c:val>
            <c:numRef>
              <c:f>Лист1!$B$2:$B$19</c:f>
              <c:numCache>
                <c:formatCode>###0.0%</c:formatCode>
                <c:ptCount val="18"/>
                <c:pt idx="0">
                  <c:v>0.75334608030592731</c:v>
                </c:pt>
                <c:pt idx="1">
                  <c:v>0.54238368387507951</c:v>
                </c:pt>
                <c:pt idx="2">
                  <c:v>0.44741873804971338</c:v>
                </c:pt>
                <c:pt idx="3">
                  <c:v>0.40854047163798612</c:v>
                </c:pt>
                <c:pt idx="4">
                  <c:v>0.35564053537284923</c:v>
                </c:pt>
                <c:pt idx="5">
                  <c:v>0.27852135117909516</c:v>
                </c:pt>
                <c:pt idx="6">
                  <c:v>0.21223709369024873</c:v>
                </c:pt>
                <c:pt idx="7">
                  <c:v>0.20777565328234546</c:v>
                </c:pt>
                <c:pt idx="8">
                  <c:v>0.20713830465264504</c:v>
                </c:pt>
                <c:pt idx="9">
                  <c:v>0.19566602931803689</c:v>
                </c:pt>
                <c:pt idx="10">
                  <c:v>0.16507329509241561</c:v>
                </c:pt>
                <c:pt idx="11">
                  <c:v>0.16061185468451233</c:v>
                </c:pt>
                <c:pt idx="12">
                  <c:v>0.15105162523900567</c:v>
                </c:pt>
                <c:pt idx="13">
                  <c:v>0.14786488209050358</c:v>
                </c:pt>
                <c:pt idx="14">
                  <c:v>0.14722753346080314</c:v>
                </c:pt>
                <c:pt idx="15">
                  <c:v>0.12746972594008918</c:v>
                </c:pt>
                <c:pt idx="16">
                  <c:v>0.10834926704907584</c:v>
                </c:pt>
                <c:pt idx="17">
                  <c:v>0.10006373486297009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8"/>
        <c:axId val="84153856"/>
        <c:axId val="45291712"/>
      </c:barChart>
      <c:catAx>
        <c:axId val="84153856"/>
        <c:scaling>
          <c:orientation val="maxMin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chemeClr val="bg1"/>
                </a:solidFill>
              </a:defRPr>
            </a:pPr>
            <a:endParaRPr lang="ru-RU"/>
          </a:p>
        </c:txPr>
        <c:crossAx val="45291712"/>
        <c:crosses val="autoZero"/>
        <c:auto val="1"/>
        <c:lblAlgn val="ctr"/>
        <c:lblOffset val="100"/>
        <c:noMultiLvlLbl val="0"/>
      </c:catAx>
      <c:valAx>
        <c:axId val="45291712"/>
        <c:scaling>
          <c:orientation val="minMax"/>
        </c:scaling>
        <c:delete val="1"/>
        <c:axPos val="t"/>
        <c:numFmt formatCode="###0.0%" sourceLinked="1"/>
        <c:majorTickMark val="out"/>
        <c:minorTickMark val="none"/>
        <c:tickLblPos val="none"/>
        <c:crossAx val="841538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822"/>
          </a:xfrm>
        </p:spPr>
        <p:txBody>
          <a:bodyPr/>
          <a:lstStyle>
            <a:lvl1pPr marL="0" indent="0" algn="ctr">
              <a:buNone/>
              <a:defRPr sz="2100"/>
            </a:lvl1pPr>
            <a:lvl2pPr marL="408167" indent="0" algn="ctr">
              <a:buNone/>
              <a:defRPr sz="1800"/>
            </a:lvl2pPr>
            <a:lvl3pPr marL="816333" indent="0" algn="ctr">
              <a:buNone/>
              <a:defRPr sz="1600"/>
            </a:lvl3pPr>
            <a:lvl4pPr marL="1224500" indent="0" algn="ctr">
              <a:buNone/>
              <a:defRPr sz="1400"/>
            </a:lvl4pPr>
            <a:lvl5pPr marL="1632666" indent="0" algn="ctr">
              <a:buNone/>
              <a:defRPr sz="1400"/>
            </a:lvl5pPr>
            <a:lvl6pPr marL="2040833" indent="0" algn="ctr">
              <a:buNone/>
              <a:defRPr sz="1400"/>
            </a:lvl6pPr>
            <a:lvl7pPr marL="2448999" indent="0" algn="ctr">
              <a:buNone/>
              <a:defRPr sz="1400"/>
            </a:lvl7pPr>
            <a:lvl8pPr marL="2857166" indent="0" algn="ctr">
              <a:buNone/>
              <a:defRPr sz="1400"/>
            </a:lvl8pPr>
            <a:lvl9pPr marL="3265332" indent="0" algn="ctr">
              <a:buNone/>
              <a:defRPr sz="14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99AD2-9301-4241-9CA9-03328ABCC835}" type="datetimeFigureOut">
              <a:rPr lang="ru-RU" smtClean="0"/>
              <a:pPr/>
              <a:t>12.09.2017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83E11-F3E5-420F-956E-83EE892B67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071631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99AD2-9301-4241-9CA9-03328ABCC835}" type="datetimeFigureOut">
              <a:rPr lang="ru-RU" smtClean="0"/>
              <a:pPr/>
              <a:t>12.09.2017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83E11-F3E5-420F-956E-83EE892B67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3263366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  <a:lvl2pPr marL="408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163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2245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6326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0408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44899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28571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2653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99AD2-9301-4241-9CA9-03328ABCC835}" type="datetimeFigureOut">
              <a:rPr lang="ru-RU" smtClean="0"/>
              <a:pPr/>
              <a:t>12.09.2017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83E11-F3E5-420F-956E-83EE892B67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4089484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99AD2-9301-4241-9CA9-03328ABCC835}" type="datetimeFigureOut">
              <a:rPr lang="ru-RU" smtClean="0"/>
              <a:pPr/>
              <a:t>12.09.2017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83E11-F3E5-420F-956E-83EE892B67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625266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8167" indent="0">
              <a:buNone/>
              <a:defRPr sz="1800" b="1"/>
            </a:lvl2pPr>
            <a:lvl3pPr marL="816333" indent="0">
              <a:buNone/>
              <a:defRPr sz="1600" b="1"/>
            </a:lvl3pPr>
            <a:lvl4pPr marL="1224500" indent="0">
              <a:buNone/>
              <a:defRPr sz="1400" b="1"/>
            </a:lvl4pPr>
            <a:lvl5pPr marL="1632666" indent="0">
              <a:buNone/>
              <a:defRPr sz="1400" b="1"/>
            </a:lvl5pPr>
            <a:lvl6pPr marL="2040833" indent="0">
              <a:buNone/>
              <a:defRPr sz="1400" b="1"/>
            </a:lvl6pPr>
            <a:lvl7pPr marL="2448999" indent="0">
              <a:buNone/>
              <a:defRPr sz="1400" b="1"/>
            </a:lvl7pPr>
            <a:lvl8pPr marL="2857166" indent="0">
              <a:buNone/>
              <a:defRPr sz="1400" b="1"/>
            </a:lvl8pPr>
            <a:lvl9pPr marL="3265332" indent="0">
              <a:buNone/>
              <a:defRPr sz="14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8167" indent="0">
              <a:buNone/>
              <a:defRPr sz="1800" b="1"/>
            </a:lvl2pPr>
            <a:lvl3pPr marL="816333" indent="0">
              <a:buNone/>
              <a:defRPr sz="1600" b="1"/>
            </a:lvl3pPr>
            <a:lvl4pPr marL="1224500" indent="0">
              <a:buNone/>
              <a:defRPr sz="1400" b="1"/>
            </a:lvl4pPr>
            <a:lvl5pPr marL="1632666" indent="0">
              <a:buNone/>
              <a:defRPr sz="1400" b="1"/>
            </a:lvl5pPr>
            <a:lvl6pPr marL="2040833" indent="0">
              <a:buNone/>
              <a:defRPr sz="1400" b="1"/>
            </a:lvl6pPr>
            <a:lvl7pPr marL="2448999" indent="0">
              <a:buNone/>
              <a:defRPr sz="1400" b="1"/>
            </a:lvl7pPr>
            <a:lvl8pPr marL="2857166" indent="0">
              <a:buNone/>
              <a:defRPr sz="1400" b="1"/>
            </a:lvl8pPr>
            <a:lvl9pPr marL="3265332" indent="0">
              <a:buNone/>
              <a:defRPr sz="14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1878806"/>
            <a:ext cx="3887391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99AD2-9301-4241-9CA9-03328ABCC835}" type="datetimeFigureOut">
              <a:rPr lang="ru-RU" smtClean="0"/>
              <a:pPr/>
              <a:t>12.09.2017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83E11-F3E5-420F-956E-83EE892B67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2399171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99AD2-9301-4241-9CA9-03328ABCC835}" type="datetimeFigureOut">
              <a:rPr lang="ru-RU" smtClean="0"/>
              <a:pPr/>
              <a:t>12.09.2017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83E11-F3E5-420F-956E-83EE892B67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001460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99AD2-9301-4241-9CA9-03328ABCC835}" type="datetimeFigureOut">
              <a:rPr lang="ru-RU" smtClean="0"/>
              <a:pPr/>
              <a:t>12.09.2017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83E11-F3E5-420F-956E-83EE892B67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3102865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9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400"/>
            </a:lvl1pPr>
            <a:lvl2pPr marL="408167" indent="0">
              <a:buNone/>
              <a:defRPr sz="1200"/>
            </a:lvl2pPr>
            <a:lvl3pPr marL="816333" indent="0">
              <a:buNone/>
              <a:defRPr sz="1100"/>
            </a:lvl3pPr>
            <a:lvl4pPr marL="1224500" indent="0">
              <a:buNone/>
              <a:defRPr sz="900"/>
            </a:lvl4pPr>
            <a:lvl5pPr marL="1632666" indent="0">
              <a:buNone/>
              <a:defRPr sz="900"/>
            </a:lvl5pPr>
            <a:lvl6pPr marL="2040833" indent="0">
              <a:buNone/>
              <a:defRPr sz="900"/>
            </a:lvl6pPr>
            <a:lvl7pPr marL="2448999" indent="0">
              <a:buNone/>
              <a:defRPr sz="900"/>
            </a:lvl7pPr>
            <a:lvl8pPr marL="2857166" indent="0">
              <a:buNone/>
              <a:defRPr sz="900"/>
            </a:lvl8pPr>
            <a:lvl9pPr marL="3265332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99AD2-9301-4241-9CA9-03328ABCC835}" type="datetimeFigureOut">
              <a:rPr lang="ru-RU" smtClean="0"/>
              <a:pPr/>
              <a:t>12.09.2017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83E11-F3E5-420F-956E-83EE892B67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928101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9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</p:spPr>
        <p:txBody>
          <a:bodyPr anchor="t"/>
          <a:lstStyle>
            <a:lvl1pPr marL="0" indent="0">
              <a:buNone/>
              <a:defRPr sz="2900"/>
            </a:lvl1pPr>
            <a:lvl2pPr marL="408167" indent="0">
              <a:buNone/>
              <a:defRPr sz="2500"/>
            </a:lvl2pPr>
            <a:lvl3pPr marL="816333" indent="0">
              <a:buNone/>
              <a:defRPr sz="2100"/>
            </a:lvl3pPr>
            <a:lvl4pPr marL="1224500" indent="0">
              <a:buNone/>
              <a:defRPr sz="1800"/>
            </a:lvl4pPr>
            <a:lvl5pPr marL="1632666" indent="0">
              <a:buNone/>
              <a:defRPr sz="1800"/>
            </a:lvl5pPr>
            <a:lvl6pPr marL="2040833" indent="0">
              <a:buNone/>
              <a:defRPr sz="1800"/>
            </a:lvl6pPr>
            <a:lvl7pPr marL="2448999" indent="0">
              <a:buNone/>
              <a:defRPr sz="1800"/>
            </a:lvl7pPr>
            <a:lvl8pPr marL="2857166" indent="0">
              <a:buNone/>
              <a:defRPr sz="1800"/>
            </a:lvl8pPr>
            <a:lvl9pPr marL="3265332" indent="0">
              <a:buNone/>
              <a:defRPr sz="18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400"/>
            </a:lvl1pPr>
            <a:lvl2pPr marL="408167" indent="0">
              <a:buNone/>
              <a:defRPr sz="1200"/>
            </a:lvl2pPr>
            <a:lvl3pPr marL="816333" indent="0">
              <a:buNone/>
              <a:defRPr sz="1100"/>
            </a:lvl3pPr>
            <a:lvl4pPr marL="1224500" indent="0">
              <a:buNone/>
              <a:defRPr sz="900"/>
            </a:lvl4pPr>
            <a:lvl5pPr marL="1632666" indent="0">
              <a:buNone/>
              <a:defRPr sz="900"/>
            </a:lvl5pPr>
            <a:lvl6pPr marL="2040833" indent="0">
              <a:buNone/>
              <a:defRPr sz="900"/>
            </a:lvl6pPr>
            <a:lvl7pPr marL="2448999" indent="0">
              <a:buNone/>
              <a:defRPr sz="900"/>
            </a:lvl7pPr>
            <a:lvl8pPr marL="2857166" indent="0">
              <a:buNone/>
              <a:defRPr sz="900"/>
            </a:lvl8pPr>
            <a:lvl9pPr marL="3265332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99AD2-9301-4241-9CA9-03328ABCC835}" type="datetimeFigureOut">
              <a:rPr lang="ru-RU" smtClean="0"/>
              <a:pPr/>
              <a:t>12.09.2017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83E11-F3E5-420F-956E-83EE892B67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1210426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99AD2-9301-4241-9CA9-03328ABCC835}" type="datetimeFigureOut">
              <a:rPr lang="ru-RU" smtClean="0"/>
              <a:pPr/>
              <a:t>12.09.2017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83E11-F3E5-420F-956E-83EE892B67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4782264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5"/>
            <a:ext cx="1971675" cy="435887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273845"/>
            <a:ext cx="5800725" cy="435887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99AD2-9301-4241-9CA9-03328ABCC835}" type="datetimeFigureOut">
              <a:rPr lang="ru-RU" smtClean="0"/>
              <a:pPr/>
              <a:t>12.09.2017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83E11-F3E5-420F-956E-83EE892B67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5519980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</p:spPr>
        <p:txBody>
          <a:bodyPr vert="horz" lIns="74057" tIns="37029" rIns="74057" bIns="37029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3"/>
          </a:xfrm>
          <a:prstGeom prst="rect">
            <a:avLst/>
          </a:prstGeom>
        </p:spPr>
        <p:txBody>
          <a:bodyPr vert="horz" lIns="74057" tIns="37029" rIns="74057" bIns="37029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1" y="4767264"/>
            <a:ext cx="2057400" cy="273844"/>
          </a:xfrm>
          <a:prstGeom prst="rect">
            <a:avLst/>
          </a:prstGeom>
        </p:spPr>
        <p:txBody>
          <a:bodyPr vert="horz" lIns="74057" tIns="37029" rIns="74057" bIns="37029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299AD2-9301-4241-9CA9-03328ABCC835}" type="datetimeFigureOut">
              <a:rPr lang="ru-RU" smtClean="0"/>
              <a:pPr/>
              <a:t>12.09.2017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74057" tIns="37029" rIns="74057" bIns="37029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74057" tIns="37029" rIns="74057" bIns="37029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883E11-F3E5-420F-956E-83EE892B67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1696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fade/>
  </p:transition>
  <p:txStyles>
    <p:titleStyle>
      <a:lvl1pPr algn="l" defTabSz="816333" rtl="0" eaLnBrk="1" latinLnBrk="0" hangingPunct="1">
        <a:lnSpc>
          <a:spcPct val="90000"/>
        </a:lnSpc>
        <a:spcBef>
          <a:spcPct val="0"/>
        </a:spcBef>
        <a:buNone/>
        <a:defRPr sz="3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4083" indent="-204083" algn="l" defTabSz="816333" rtl="0" eaLnBrk="1" latinLnBrk="0" hangingPunct="1">
        <a:lnSpc>
          <a:spcPct val="90000"/>
        </a:lnSpc>
        <a:spcBef>
          <a:spcPts val="893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12250" indent="-204083" algn="l" defTabSz="816333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20416" indent="-204083" algn="l" defTabSz="816333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28583" indent="-204083" algn="l" defTabSz="816333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36750" indent="-204083" algn="l" defTabSz="816333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244916" indent="-204083" algn="l" defTabSz="816333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653083" indent="-204083" algn="l" defTabSz="816333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249" indent="-204083" algn="l" defTabSz="816333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416" indent="-204083" algn="l" defTabSz="816333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63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67" algn="l" defTabSz="8163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33" algn="l" defTabSz="8163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500" algn="l" defTabSz="8163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66" algn="l" defTabSz="8163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833" algn="l" defTabSz="8163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999" algn="l" defTabSz="8163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166" algn="l" defTabSz="8163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332" algn="l" defTabSz="8163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10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6.png"/><Relationship Id="rId10" Type="http://schemas.openxmlformats.org/officeDocument/2006/relationships/image" Target="../media/image17.jpeg"/><Relationship Id="rId4" Type="http://schemas.openxmlformats.org/officeDocument/2006/relationships/image" Target="../media/image15.png"/><Relationship Id="rId9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5.png"/><Relationship Id="rId7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1.png"/><Relationship Id="rId10" Type="http://schemas.openxmlformats.org/officeDocument/2006/relationships/image" Target="../media/image2.png"/><Relationship Id="rId4" Type="http://schemas.openxmlformats.org/officeDocument/2006/relationships/image" Target="../media/image6.png"/><Relationship Id="rId9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5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6.png"/><Relationship Id="rId10" Type="http://schemas.openxmlformats.org/officeDocument/2006/relationships/image" Target="../media/image27.png"/><Relationship Id="rId4" Type="http://schemas.openxmlformats.org/officeDocument/2006/relationships/image" Target="../media/image22.png"/><Relationship Id="rId9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3615" y="1918805"/>
            <a:ext cx="8376768" cy="1305887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ПРОГРАММА «РУХАНИ </a:t>
            </a:r>
            <a:r>
              <a:rPr lang="kk-KZ" sz="32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ЖАҢҒЫРУ</a:t>
            </a:r>
            <a:r>
              <a:rPr lang="ru-RU" sz="32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 </a:t>
            </a:r>
          </a:p>
          <a:p>
            <a:pPr algn="ctr"/>
            <a:endParaRPr lang="en-US" sz="24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ПРОЕКТНЫЙ ПОДХОД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3615" y="3928684"/>
            <a:ext cx="8376768" cy="936556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РУКОВОДИТЕЛЬ ОФИСА УПРАВЛЕНИЯ ПРОГРАММОЙ  - АРМАН ЕВНИЕВ</a:t>
            </a:r>
          </a:p>
          <a:p>
            <a:pPr algn="ctr"/>
            <a:endParaRPr lang="ru-RU" sz="14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sz="14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Астана - 17.08.2017 </a:t>
            </a:r>
            <a:endParaRPr lang="ru-RU" sz="1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442" y="337239"/>
            <a:ext cx="2008933" cy="118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7048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82" name="Рисунок 32" descr="cv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28160" cy="434206"/>
          </a:xfrm>
          <a:prstGeom prst="rect">
            <a:avLst/>
          </a:prstGeom>
          <a:noFill/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4270" y="82426"/>
            <a:ext cx="8376768" cy="351780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pPr algn="ctr"/>
            <a:r>
              <a:rPr lang="ru-RU" sz="1800" b="1" dirty="0" smtClean="0">
                <a:solidFill>
                  <a:schemeClr val="accent4"/>
                </a:solidFill>
              </a:rPr>
              <a:t>СПЕЦПРОЕКТЫ – 6, ПОДПРОГРАММЫ-4 , БАЗОВЫЕ НАПРАВЛЕНИЯ -13</a:t>
            </a:r>
            <a:endParaRPr lang="ru-RU" sz="1800" b="1" dirty="0">
              <a:solidFill>
                <a:schemeClr val="accent4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108681"/>
              </p:ext>
            </p:extLst>
          </p:nvPr>
        </p:nvGraphicFramePr>
        <p:xfrm>
          <a:off x="362020" y="475452"/>
          <a:ext cx="8599018" cy="4464253"/>
        </p:xfrm>
        <a:graphic>
          <a:graphicData uri="http://schemas.openxmlformats.org/drawingml/2006/table">
            <a:tbl>
              <a:tblPr>
                <a:effectLst>
                  <a:outerShdw blurRad="50800" dist="50800" dir="5400000" algn="ctr" rotWithShape="0">
                    <a:srgbClr val="000000">
                      <a:alpha val="0"/>
                    </a:srgbClr>
                  </a:outerShdw>
                </a:effectLst>
              </a:tblPr>
              <a:tblGrid>
                <a:gridCol w="1426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3641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4127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6972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2479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141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2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СПЕЦПРОЕКТЫ</a:t>
                      </a:r>
                    </a:p>
                  </a:txBody>
                  <a:tcPr marL="42704" marR="4270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0" kern="12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А. </a:t>
                      </a:r>
                      <a:r>
                        <a:rPr lang="ru-RU" sz="1000" b="0" kern="12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ПОДПРОГРАММА «АТАМЕКЕН»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2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 БН </a:t>
                      </a:r>
                    </a:p>
                  </a:txBody>
                  <a:tcPr marL="42704" marR="4270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0" kern="12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В. </a:t>
                      </a:r>
                      <a:r>
                        <a:rPr lang="ru-RU" sz="1000" b="0" kern="12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ПОДПРОГРАММА «</a:t>
                      </a:r>
                      <a:r>
                        <a:rPr lang="kk-KZ" sz="1000" b="0" kern="12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ТӘРБИЕ ЖӘНЕ БІЛІМ</a:t>
                      </a:r>
                      <a:r>
                        <a:rPr lang="ru-RU" sz="1000" b="0" kern="12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»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2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 БН + 1</a:t>
                      </a:r>
                    </a:p>
                  </a:txBody>
                  <a:tcPr marL="42704" marR="4270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0" kern="12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С. </a:t>
                      </a:r>
                      <a:r>
                        <a:rPr lang="ru-RU" sz="1000" b="0" kern="12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ПОДПРОГРАММА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2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«</a:t>
                      </a:r>
                      <a:r>
                        <a:rPr lang="kk-KZ" sz="1000" b="0" kern="12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РУХАНИ ҚАЗЫНА</a:t>
                      </a:r>
                      <a:r>
                        <a:rPr lang="ru-RU" sz="1000" b="0" kern="12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»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2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 БН</a:t>
                      </a:r>
                    </a:p>
                  </a:txBody>
                  <a:tcPr marL="42704" marR="4270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0" kern="12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D</a:t>
                      </a:r>
                      <a:r>
                        <a:rPr lang="ru-RU" sz="1000" b="0" kern="12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. ПОДПРОГРАММА «</a:t>
                      </a:r>
                      <a:r>
                        <a:rPr lang="kk-KZ" sz="1000" b="0" kern="12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АҚПАРАТ ТОЛҚЫНЫ</a:t>
                      </a:r>
                      <a:r>
                        <a:rPr lang="ru-RU" sz="1000" b="0" kern="12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»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2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 БН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2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</a:p>
                  </a:txBody>
                  <a:tcPr marL="42704" marR="4270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453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2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1. </a:t>
                      </a:r>
                      <a:r>
                        <a:rPr lang="kk-KZ" sz="1000" b="0" kern="12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ТУҒАН ЖЕР </a:t>
                      </a:r>
                      <a:endParaRPr lang="ru-RU" sz="1000" b="0" kern="1200" dirty="0" smtClean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04" marR="4270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0" kern="12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1.ӘЛЕУМЕТТІК </a:t>
                      </a:r>
                      <a:r>
                        <a:rPr lang="ru-RU" sz="1000" b="0" kern="1200" noProof="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БАСТАМАЛАР</a:t>
                      </a:r>
                      <a:r>
                        <a:rPr lang="kk-KZ" sz="1000" b="0" kern="12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КАРТАСЫ;</a:t>
                      </a:r>
                      <a:endParaRPr lang="ru-RU" sz="1000" b="0" kern="1200" dirty="0" smtClean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2159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0" kern="12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2. ЖОМАРТ ЖҮРЕК;</a:t>
                      </a:r>
                      <a:endParaRPr lang="ru-RU" sz="1000" b="0" kern="1200" dirty="0" smtClean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04" marR="4270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0" kern="12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3. ӨЛКЕТАНУ;</a:t>
                      </a:r>
                      <a:endParaRPr lang="ru-RU" sz="1000" b="0" kern="1200" dirty="0" smtClean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0" kern="12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4. ОТАНЫМ-ТАҒДЫРЫМ;</a:t>
                      </a:r>
                      <a:endParaRPr lang="ru-RU" sz="1000" b="0" kern="1200" dirty="0" smtClean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0" kern="12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5. САНАЛЫ АЗАМАТ;</a:t>
                      </a:r>
                      <a:r>
                        <a:rPr lang="ru-RU" sz="1000" b="0" kern="1200" baseline="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0" kern="12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6. КІТАП-БІЛІМ БҰЛАҒЫ; </a:t>
                      </a:r>
                      <a:endParaRPr lang="ru-RU" sz="1000" b="0" kern="1200" dirty="0" smtClean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04" marR="4270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0" kern="12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9. ТУҒАН ЖЕР – ТУҒАН ЕЛ;</a:t>
                      </a:r>
                      <a:endParaRPr lang="ru-RU" sz="1000" b="0" kern="1200" dirty="0" smtClean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04" marR="4270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5">
                  <a:txBody>
                    <a:bodyPr/>
                    <a:lstStyle/>
                    <a:p>
                      <a:pPr marL="336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2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r>
                        <a:rPr lang="kk-KZ" sz="1000" b="0" kern="12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. ИНФОРМАЦИОННОЕ СОПРОВОЖДЕНИЕ ВСЕХ БАЗОВЫХ НАПРАВЛЕНИЙ</a:t>
                      </a:r>
                      <a:endParaRPr lang="ru-RU" sz="1000" b="0" kern="1200" dirty="0" smtClean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04" marR="4270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171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2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2.</a:t>
                      </a:r>
                      <a:r>
                        <a:rPr lang="kk-KZ" sz="1000" b="0" kern="12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САКРАЛЬНАЯ ГЕОГРАФИЯ КАЗАХСТАНА </a:t>
                      </a:r>
                      <a:endParaRPr lang="ru-RU" sz="1000" b="0" kern="1200" dirty="0" smtClean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04" marR="4270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13995" indent="-2139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0" kern="1200" dirty="0" smtClean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04" marR="4270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13995" indent="-2139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0" kern="1200" dirty="0" smtClean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04" marR="4270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0" kern="12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10. ҚАСИЕТТІ ҚАЗАҚСТАН.</a:t>
                      </a:r>
                      <a:endParaRPr lang="ru-RU" sz="1000" b="0" kern="1200" dirty="0" smtClean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04" marR="4270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141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2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3.</a:t>
                      </a:r>
                      <a:r>
                        <a:rPr lang="kk-KZ" sz="1000" b="0" kern="12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КАЗАХСТАНСКАЯ КУЛЬТУРА В СОВРЕМЕННОМ МИРЕ</a:t>
                      </a:r>
                      <a:endParaRPr lang="ru-RU" sz="1000" b="0" kern="1200" dirty="0" smtClean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04" marR="4270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13995" indent="-2139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0" kern="1200" dirty="0" smtClean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04" marR="4270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7211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2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    </a:t>
                      </a:r>
                    </a:p>
                  </a:txBody>
                  <a:tcPr marL="42704" marR="4270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0" kern="12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11. МӘДЕНИ ДАМУ</a:t>
                      </a:r>
                      <a:endParaRPr lang="ru-RU" sz="1000" b="0" kern="1200" dirty="0" smtClean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04" marR="4270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141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0" kern="12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4. </a:t>
                      </a:r>
                      <a:r>
                        <a:rPr lang="kk-KZ" sz="1000" b="0" kern="12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 НОВЫХ УЧЕБНИКОВ </a:t>
                      </a:r>
                      <a:endParaRPr lang="ru-RU" sz="1000" b="0" kern="1200" dirty="0" smtClean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04" marR="4270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2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________</a:t>
                      </a:r>
                    </a:p>
                  </a:txBody>
                  <a:tcPr marL="42704" marR="4270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0" kern="12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7. НОВОЕ ГУМАНИТАРНОЕ ЗНАНИЕ. 100 НОВЫХ УЧЕБНИКОВ НА КАЗАХСКОМ ЯЗЫКЕ</a:t>
                      </a:r>
                      <a:endParaRPr lang="ru-RU" sz="1000" b="0" kern="1200" dirty="0" smtClean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04" marR="4270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13995" indent="-2139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0" kern="1200" dirty="0" smtClean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04" marR="4270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453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2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5. </a:t>
                      </a:r>
                      <a:r>
                        <a:rPr lang="kk-KZ" sz="1000" b="0" kern="12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ПЕРЕВОД КАЗАХСКОГО ЯЗЫКА НА ЛАТИНСКУЮ ГРАФИКУ </a:t>
                      </a:r>
                      <a:endParaRPr lang="ru-RU" sz="1000" b="0" kern="1200" dirty="0" smtClean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04" marR="4270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2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________</a:t>
                      </a:r>
                    </a:p>
                  </a:txBody>
                  <a:tcPr marL="42704" marR="4270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0" kern="12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8. ПЕРЕВОД КАЗАХСКОГО ЯЗЫКА НА ЛАТИНСКУЮ ГРАФИКУ</a:t>
                      </a:r>
                      <a:endParaRPr lang="ru-RU" sz="1000" b="0" kern="1200" dirty="0" smtClean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04" marR="4270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6228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0" kern="1200" dirty="0" smtClean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04" marR="4270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332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2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6. </a:t>
                      </a:r>
                      <a:r>
                        <a:rPr lang="kk-KZ" sz="1000" b="0" kern="12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 НОВЫХ ЛИЦ </a:t>
                      </a:r>
                      <a:endParaRPr lang="ru-RU" sz="1000" b="0" kern="1200" dirty="0" smtClean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04" marR="4270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13995" indent="-2139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0" kern="1200" dirty="0" smtClean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04" marR="4270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13995" indent="-2139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0" kern="1200" dirty="0" smtClean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04" marR="4270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13995" indent="-2139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0" kern="1200" dirty="0" smtClean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04" marR="4270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0" kern="1200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12. 100 НОВЫХ ЛИЦ</a:t>
                      </a:r>
                      <a:endParaRPr lang="ru-RU" sz="1000" b="0" kern="1200" dirty="0" smtClean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04" marR="4270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pic>
        <p:nvPicPr>
          <p:cNvPr id="28684" name="Picture 12" descr="C:\Users\ENU 2016\Desktop\handshake-51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41448" y="4504581"/>
            <a:ext cx="529056" cy="396833"/>
          </a:xfrm>
          <a:prstGeom prst="rect">
            <a:avLst/>
          </a:prstGeom>
          <a:noFill/>
        </p:spPr>
      </p:pic>
      <p:pic>
        <p:nvPicPr>
          <p:cNvPr id="27" name="Picture 12" descr="C:\Users\ENU 2016\Desktop\handshake-51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79159" y="4489631"/>
            <a:ext cx="529056" cy="396833"/>
          </a:xfrm>
          <a:prstGeom prst="rect">
            <a:avLst/>
          </a:prstGeom>
          <a:noFill/>
        </p:spPr>
      </p:pic>
      <p:pic>
        <p:nvPicPr>
          <p:cNvPr id="28" name="Picture 12" descr="C:\Users\ENU 2016\Desktop\handshake-51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0848" y="1850090"/>
            <a:ext cx="529056" cy="396833"/>
          </a:xfrm>
          <a:prstGeom prst="rect">
            <a:avLst/>
          </a:prstGeom>
          <a:noFill/>
        </p:spPr>
      </p:pic>
      <p:pic>
        <p:nvPicPr>
          <p:cNvPr id="29" name="Picture 12" descr="C:\Users\ENU 2016\Desktop\handshake-51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31443" y="1860437"/>
            <a:ext cx="529056" cy="396833"/>
          </a:xfrm>
          <a:prstGeom prst="rect">
            <a:avLst/>
          </a:prstGeom>
          <a:noFill/>
        </p:spPr>
      </p:pic>
      <p:pic>
        <p:nvPicPr>
          <p:cNvPr id="30" name="Picture 12" descr="C:\Users\ENU 2016\Desktop\handshake-51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14213" y="2396181"/>
            <a:ext cx="529056" cy="396833"/>
          </a:xfrm>
          <a:prstGeom prst="rect">
            <a:avLst/>
          </a:prstGeom>
          <a:noFill/>
        </p:spPr>
      </p:pic>
      <p:pic>
        <p:nvPicPr>
          <p:cNvPr id="31" name="Picture 12" descr="C:\Users\ENU 2016\Desktop\handshake-51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50430" y="3249240"/>
            <a:ext cx="529056" cy="396833"/>
          </a:xfrm>
          <a:prstGeom prst="rect">
            <a:avLst/>
          </a:prstGeom>
          <a:noFill/>
        </p:spPr>
      </p:pic>
      <p:pic>
        <p:nvPicPr>
          <p:cNvPr id="32" name="Picture 12" descr="C:\Users\ENU 2016\Desktop\handshake-51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88960" y="3925629"/>
            <a:ext cx="529056" cy="396833"/>
          </a:xfrm>
          <a:prstGeom prst="rect">
            <a:avLst/>
          </a:prstGeom>
          <a:noFill/>
        </p:spPr>
      </p:pic>
      <p:pic>
        <p:nvPicPr>
          <p:cNvPr id="33" name="Picture 12" descr="C:\Users\ENU 2016\Desktop\handshake-51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89155" y="2437849"/>
            <a:ext cx="529056" cy="396833"/>
          </a:xfrm>
          <a:prstGeom prst="rect">
            <a:avLst/>
          </a:prstGeom>
          <a:noFill/>
        </p:spPr>
      </p:pic>
      <p:pic>
        <p:nvPicPr>
          <p:cNvPr id="34" name="Picture 12" descr="C:\Users\ENU 2016\Desktop\handshake-51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84036" y="4487647"/>
            <a:ext cx="529056" cy="3968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139189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51435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2903" y="1059691"/>
            <a:ext cx="2587852" cy="118854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124" y="1094371"/>
            <a:ext cx="2587852" cy="11538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441" y="1068971"/>
            <a:ext cx="2634591" cy="117926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10658" y="172937"/>
            <a:ext cx="6577459" cy="382558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2000" b="1" dirty="0" smtClean="0">
                <a:solidFill>
                  <a:schemeClr val="accent4"/>
                </a:solidFill>
              </a:rPr>
              <a:t>ПОДПРОГРАММА «АТАМЕКЕН»</a:t>
            </a:r>
            <a:endParaRPr lang="ru-RU" sz="2000" b="1" dirty="0">
              <a:solidFill>
                <a:schemeClr val="accent4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26" y="204220"/>
            <a:ext cx="939587" cy="5110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10658" y="895141"/>
            <a:ext cx="1509582" cy="582613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</a:rPr>
              <a:t>ЕРМЕКБАЕВ </a:t>
            </a:r>
          </a:p>
          <a:p>
            <a:r>
              <a:rPr lang="ru-RU" sz="1100" b="1" dirty="0" smtClean="0">
                <a:solidFill>
                  <a:schemeClr val="bg1"/>
                </a:solidFill>
              </a:rPr>
              <a:t>НҰРЛАН</a:t>
            </a:r>
          </a:p>
          <a:p>
            <a:r>
              <a:rPr lang="ru-RU" sz="1100" b="1" dirty="0" smtClean="0">
                <a:solidFill>
                  <a:schemeClr val="bg1"/>
                </a:solidFill>
              </a:rPr>
              <a:t>БАЙҰЗАҚҰЛЫ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47235" y="988274"/>
            <a:ext cx="1652231" cy="582613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</a:rPr>
              <a:t>НҮКЕНОВ</a:t>
            </a:r>
            <a:r>
              <a:rPr lang="ru-RU" sz="11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  <a:p>
            <a:r>
              <a:rPr lang="ru-RU" sz="1100" b="1" dirty="0" smtClean="0">
                <a:solidFill>
                  <a:schemeClr val="bg1"/>
                </a:solidFill>
              </a:rPr>
              <a:t>АБЗАЛ</a:t>
            </a:r>
            <a:r>
              <a:rPr lang="ru-RU" sz="11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  <a:p>
            <a:r>
              <a:rPr lang="ru-RU" sz="1100" b="1" dirty="0" smtClean="0">
                <a:solidFill>
                  <a:schemeClr val="bg1"/>
                </a:solidFill>
              </a:rPr>
              <a:t>НҮКЕНҰЛЫ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9183" y="968102"/>
            <a:ext cx="1509582" cy="582613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</a:rPr>
              <a:t>ӨТЕШЕВ</a:t>
            </a:r>
            <a:r>
              <a:rPr lang="ru-RU" sz="11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  <a:p>
            <a:r>
              <a:rPr lang="ru-RU" sz="1100" b="1" dirty="0" smtClean="0">
                <a:solidFill>
                  <a:schemeClr val="bg1"/>
                </a:solidFill>
              </a:rPr>
              <a:t>НҰРЛАН</a:t>
            </a:r>
            <a:r>
              <a:rPr lang="ru-RU" sz="11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1100" b="1" dirty="0" smtClean="0">
                <a:solidFill>
                  <a:schemeClr val="bg1"/>
                </a:solidFill>
              </a:rPr>
              <a:t>СҮЛЕЙМЕНҰЛЫ</a:t>
            </a:r>
            <a:r>
              <a:rPr lang="ru-RU" sz="11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endParaRPr lang="ru-RU" sz="11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68323" y="1524660"/>
            <a:ext cx="1466661" cy="690334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1000" dirty="0" smtClean="0">
                <a:solidFill>
                  <a:schemeClr val="bg1"/>
                </a:solidFill>
              </a:rPr>
              <a:t>Министр </a:t>
            </a:r>
          </a:p>
          <a:p>
            <a:r>
              <a:rPr lang="ru-RU" sz="1000" dirty="0" smtClean="0">
                <a:solidFill>
                  <a:schemeClr val="bg1"/>
                </a:solidFill>
              </a:rPr>
              <a:t>по делам религий </a:t>
            </a:r>
          </a:p>
          <a:p>
            <a:r>
              <a:rPr lang="ru-RU" sz="1000" dirty="0" smtClean="0">
                <a:solidFill>
                  <a:schemeClr val="bg1"/>
                </a:solidFill>
              </a:rPr>
              <a:t>и гражданского общества РК</a:t>
            </a:r>
            <a:endParaRPr lang="ru-RU" sz="10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20631" y="1539913"/>
            <a:ext cx="1517970" cy="690334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1000" dirty="0" smtClean="0">
                <a:solidFill>
                  <a:schemeClr val="bg1"/>
                </a:solidFill>
              </a:rPr>
              <a:t>Вице-министр </a:t>
            </a:r>
          </a:p>
          <a:p>
            <a:r>
              <a:rPr lang="ru-RU" sz="1000" dirty="0" smtClean="0">
                <a:solidFill>
                  <a:schemeClr val="bg1"/>
                </a:solidFill>
              </a:rPr>
              <a:t>по делам религий</a:t>
            </a:r>
          </a:p>
          <a:p>
            <a:r>
              <a:rPr lang="ru-RU" sz="1000" dirty="0" smtClean="0">
                <a:solidFill>
                  <a:schemeClr val="bg1"/>
                </a:solidFill>
              </a:rPr>
              <a:t>и гражданского общества РК</a:t>
            </a:r>
            <a:endParaRPr lang="ru-RU" sz="10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30376" y="1681025"/>
            <a:ext cx="2118128" cy="536446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1000" dirty="0" smtClean="0">
                <a:solidFill>
                  <a:schemeClr val="bg1"/>
                </a:solidFill>
              </a:rPr>
              <a:t>Председатель правления НАО  «Центр поддержки гражданских инициатив»</a:t>
            </a:r>
            <a:endParaRPr lang="ru-RU" sz="10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1582" y="2270106"/>
            <a:ext cx="2323792" cy="290225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1400" b="1" dirty="0" smtClean="0">
                <a:solidFill>
                  <a:schemeClr val="accent4"/>
                </a:solidFill>
              </a:rPr>
              <a:t>КУРАТОР ПОДПРОГРАММЫ</a:t>
            </a:r>
            <a:endParaRPr lang="ru-RU" sz="1400" b="1" dirty="0">
              <a:solidFill>
                <a:schemeClr val="accent4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96885" y="2264635"/>
            <a:ext cx="2853266" cy="290225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1400" b="1" dirty="0" smtClean="0">
                <a:solidFill>
                  <a:schemeClr val="accent4"/>
                </a:solidFill>
              </a:rPr>
              <a:t>РУКОВОДИТЕЛЬ</a:t>
            </a:r>
            <a:r>
              <a:rPr lang="ru-RU" sz="1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1400" b="1" dirty="0" smtClean="0">
                <a:solidFill>
                  <a:schemeClr val="accent4"/>
                </a:solidFill>
              </a:rPr>
              <a:t>ПОДПРОГРАММЫ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06533" y="2290035"/>
            <a:ext cx="3293533" cy="290225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1400" b="1" dirty="0" smtClean="0">
                <a:solidFill>
                  <a:schemeClr val="accent4"/>
                </a:solidFill>
              </a:rPr>
              <a:t>ГЛАВНЫЙ</a:t>
            </a:r>
            <a:r>
              <a:rPr lang="ru-RU" sz="1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1400" b="1" dirty="0" smtClean="0">
                <a:solidFill>
                  <a:schemeClr val="accent4"/>
                </a:solidFill>
              </a:rPr>
              <a:t>МЕНЕДЖЕР</a:t>
            </a:r>
            <a:r>
              <a:rPr lang="ru-RU" sz="1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1400" b="1" dirty="0" smtClean="0">
                <a:solidFill>
                  <a:schemeClr val="accent4"/>
                </a:solidFill>
              </a:rPr>
              <a:t>ПОДПРОГРАММЫ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95493" y="2642263"/>
            <a:ext cx="3014442" cy="23192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3305800" y="2642262"/>
            <a:ext cx="5642704" cy="23107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4649885" y="2718608"/>
            <a:ext cx="2984680" cy="290225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ЦЕЛЬ ПОДПРОГРАММЫ: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649885" y="3022917"/>
            <a:ext cx="4352120" cy="1798330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ПОВЫШЕНИЕ ГРАЖДАНСКОЙ ОТВЕТСТВЕННОСТИ И СОЦИАЛЬНОЙ АКТИВНОСТИ НАСЕЛЕНИЯ, НАПРАВЛЕННЫХ НА КОНКУРЕНТОСПОСОБНОСТЬ, ПРАГМАТИЗМ КАЖДОГО КАЗАХСТАНЦА, МЕСТНЫХ СООБЩЕСТВ И ЭВОЛЮЦИОННОЕ РАЗВИТИЕ </a:t>
            </a:r>
          </a:p>
          <a:p>
            <a:r>
              <a:rPr lang="ru-RU" sz="1400" b="1" dirty="0" smtClean="0">
                <a:solidFill>
                  <a:schemeClr val="bg1"/>
                </a:solidFill>
              </a:rPr>
              <a:t>ОБЩЕСТВА В ЦЕЛОМ. ЦЕЛЕВЫЕ ИНДИКАТОРЫ </a:t>
            </a:r>
          </a:p>
          <a:p>
            <a:r>
              <a:rPr lang="ru-RU" sz="1400" b="1" dirty="0" smtClean="0">
                <a:solidFill>
                  <a:schemeClr val="bg1"/>
                </a:solidFill>
              </a:rPr>
              <a:t>(ПО ОБЛАСТЯМ, ГОРОДАМ, РАЙОНАМ, СЕЛЬСКИМ ОКРУГАМ, НАСЕЛЕННЫМ ПУНКТАМ)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45" y="913311"/>
            <a:ext cx="906752" cy="1259649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901" y="931976"/>
            <a:ext cx="916461" cy="124886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3555" y="914093"/>
            <a:ext cx="942192" cy="1266845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5331" y="3072856"/>
            <a:ext cx="1196495" cy="680495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26" y="3034891"/>
            <a:ext cx="1133166" cy="706614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249798" y="3291366"/>
            <a:ext cx="1181973" cy="474891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pPr algn="ctr"/>
            <a:r>
              <a:rPr lang="ru-RU" sz="1300" b="1" dirty="0" smtClean="0">
                <a:solidFill>
                  <a:schemeClr val="bg1"/>
                </a:solidFill>
              </a:rPr>
              <a:t>2017 –2022 годы</a:t>
            </a:r>
            <a:endParaRPr lang="ru-RU" sz="1300" b="1" dirty="0">
              <a:solidFill>
                <a:schemeClr val="bg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485662" y="3168523"/>
            <a:ext cx="1418343" cy="505668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СРОКИ РЕАЛИЗАЦИИ</a:t>
            </a:r>
            <a:endParaRPr lang="ru-RU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7691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8"/>
          <p:cNvSpPr/>
          <p:nvPr/>
        </p:nvSpPr>
        <p:spPr>
          <a:xfrm>
            <a:off x="241607" y="2773496"/>
            <a:ext cx="2900593" cy="14556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ru-RU" dirty="0"/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761" y="1223159"/>
            <a:ext cx="2587852" cy="11538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990" y="1216563"/>
            <a:ext cx="2587852" cy="115386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25" y="1235613"/>
            <a:ext cx="2634591" cy="115386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27411" y="178800"/>
            <a:ext cx="6577459" cy="382558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2000" b="1" dirty="0" smtClean="0">
                <a:solidFill>
                  <a:schemeClr val="accent4"/>
                </a:solidFill>
              </a:rPr>
              <a:t>ПОДПРОГРАММА «ТӘРБИЕ ЖӘНЕ БІЛІМ»</a:t>
            </a:r>
            <a:endParaRPr lang="ru-RU" sz="2000" b="1" dirty="0">
              <a:solidFill>
                <a:schemeClr val="accent4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80363" y="978589"/>
            <a:ext cx="1509582" cy="582613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</a:rPr>
              <a:t>САГАДИЕВ </a:t>
            </a:r>
          </a:p>
          <a:p>
            <a:r>
              <a:rPr lang="ru-RU" sz="1100" b="1" dirty="0" smtClean="0">
                <a:solidFill>
                  <a:schemeClr val="bg1"/>
                </a:solidFill>
              </a:rPr>
              <a:t>ЕРЛАН КЕНЖЕГАЛИЕВИЧ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60898" y="972070"/>
            <a:ext cx="1125181" cy="582613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</a:rPr>
              <a:t>АМРИН </a:t>
            </a:r>
          </a:p>
          <a:p>
            <a:r>
              <a:rPr lang="ru-RU" sz="1100" b="1" dirty="0" smtClean="0">
                <a:solidFill>
                  <a:schemeClr val="bg1"/>
                </a:solidFill>
              </a:rPr>
              <a:t>АСЛАНБЕК КЕМЕНГЕРОВИЧ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05376" y="931852"/>
            <a:ext cx="1509582" cy="582613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</a:rPr>
              <a:t>ЕРЕШЕВ </a:t>
            </a:r>
            <a:endParaRPr lang="en-US" sz="1100" b="1" dirty="0" smtClean="0">
              <a:solidFill>
                <a:schemeClr val="bg1"/>
              </a:solidFill>
            </a:endParaRPr>
          </a:p>
          <a:p>
            <a:r>
              <a:rPr lang="ru-RU" sz="1100" b="1" dirty="0" smtClean="0">
                <a:solidFill>
                  <a:schemeClr val="bg1"/>
                </a:solidFill>
              </a:rPr>
              <a:t>БАУЫРЖАН ТУРСЫНБЕКОВИЧ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69114" y="1774717"/>
            <a:ext cx="1466661" cy="536446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1000" dirty="0" smtClean="0">
                <a:solidFill>
                  <a:schemeClr val="bg1"/>
                </a:solidFill>
              </a:rPr>
              <a:t>Министр </a:t>
            </a:r>
          </a:p>
          <a:p>
            <a:r>
              <a:rPr lang="ru-RU" sz="1000" dirty="0" smtClean="0">
                <a:solidFill>
                  <a:schemeClr val="bg1"/>
                </a:solidFill>
              </a:rPr>
              <a:t>образования и науки </a:t>
            </a:r>
          </a:p>
          <a:p>
            <a:r>
              <a:rPr lang="ru-RU" sz="1000" dirty="0" smtClean="0">
                <a:solidFill>
                  <a:schemeClr val="bg1"/>
                </a:solidFill>
              </a:rPr>
              <a:t>Республики Казахстан</a:t>
            </a:r>
            <a:endParaRPr lang="ru-RU" sz="10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168420" y="1750554"/>
            <a:ext cx="1418343" cy="536446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1000" dirty="0" smtClean="0">
                <a:solidFill>
                  <a:schemeClr val="bg1"/>
                </a:solidFill>
              </a:rPr>
              <a:t>Вице-министр образования и науки </a:t>
            </a:r>
          </a:p>
          <a:p>
            <a:r>
              <a:rPr lang="ru-RU" sz="1000" dirty="0" smtClean="0">
                <a:solidFill>
                  <a:schemeClr val="bg1"/>
                </a:solidFill>
              </a:rPr>
              <a:t>Республики Казахстан</a:t>
            </a:r>
            <a:endParaRPr lang="ru-RU" sz="10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013984" y="1459696"/>
            <a:ext cx="2118644" cy="875000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1000" dirty="0" smtClean="0">
                <a:solidFill>
                  <a:schemeClr val="bg1"/>
                </a:solidFill>
              </a:rPr>
              <a:t>Эксперт АО «Информационно-аналитический центр» д.э.н., академик НАЕН, сертифицированный PRINCE-2, </a:t>
            </a:r>
          </a:p>
          <a:p>
            <a:r>
              <a:rPr lang="ru-RU" sz="1000" dirty="0" smtClean="0">
                <a:solidFill>
                  <a:schemeClr val="bg1"/>
                </a:solidFill>
              </a:rPr>
              <a:t>IPMA </a:t>
            </a:r>
            <a:r>
              <a:rPr lang="ru-RU" sz="1000" dirty="0" err="1" smtClean="0">
                <a:solidFill>
                  <a:schemeClr val="bg1"/>
                </a:solidFill>
              </a:rPr>
              <a:t>Level-A</a:t>
            </a:r>
            <a:endParaRPr lang="ru-RU" sz="10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10292" y="2389963"/>
            <a:ext cx="2357659" cy="290225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1400" b="1" dirty="0" smtClean="0">
                <a:solidFill>
                  <a:schemeClr val="accent4"/>
                </a:solidFill>
              </a:rPr>
              <a:t>КУРАТОР ПОДПРОГРАММЫ</a:t>
            </a:r>
            <a:endParaRPr lang="ru-RU" sz="1400" b="1" dirty="0">
              <a:solidFill>
                <a:schemeClr val="accent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10523" y="2399702"/>
            <a:ext cx="2941543" cy="290225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1400" b="1" dirty="0" smtClean="0">
                <a:solidFill>
                  <a:schemeClr val="accent4"/>
                </a:solidFill>
              </a:rPr>
              <a:t>РУКОВОДИТЕЛЬ ПОДПРОГРАММЫ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824761" y="2399702"/>
            <a:ext cx="3362631" cy="290225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1400" b="1" dirty="0" smtClean="0">
                <a:solidFill>
                  <a:schemeClr val="accent4"/>
                </a:solidFill>
              </a:rPr>
              <a:t>ГЛАВНЫЙ МЕНЕДЖЕР ПОДПРОГРАММЫ</a:t>
            </a: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27" y="975635"/>
            <a:ext cx="1026211" cy="1338759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955" y="957108"/>
            <a:ext cx="1042072" cy="1343870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6248" y="957662"/>
            <a:ext cx="1076335" cy="1356761"/>
          </a:xfrm>
          <a:prstGeom prst="rect">
            <a:avLst/>
          </a:prstGeom>
        </p:spPr>
      </p:pic>
      <p:sp>
        <p:nvSpPr>
          <p:cNvPr id="40" name="Прямоугольник 39"/>
          <p:cNvSpPr/>
          <p:nvPr/>
        </p:nvSpPr>
        <p:spPr>
          <a:xfrm>
            <a:off x="3331200" y="2769263"/>
            <a:ext cx="5672358" cy="22430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ru-RU"/>
          </a:p>
        </p:txBody>
      </p:sp>
      <p:sp>
        <p:nvSpPr>
          <p:cNvPr id="42" name="TextBox 41"/>
          <p:cNvSpPr txBox="1"/>
          <p:nvPr/>
        </p:nvSpPr>
        <p:spPr>
          <a:xfrm>
            <a:off x="4639489" y="3046370"/>
            <a:ext cx="2984680" cy="290225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ЦЕЛЬ ПОДПРОГРАММЫ: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651438" y="3480264"/>
            <a:ext cx="4352120" cy="1151999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КОНКУРЕНТОСПОСОБНАЯ, ПРАГМАТИЧНАЯ, СИЛЬНАЯ, ТВОРЧЕСКАЯ, ПАТРИОТИЧНАЯ И ПРОАКТИВНАЯ ЛИЧНОСТЬ ЕДИНОЙ НАЦИИ, ФУНДАМЕНТОМ УСПЕШНОГО БУДУЩЕГО КОТОРОЙ ЯВЛЯЮТСЯ ВОСПИТАНИЕ И КУЛЬТ ЗНАНИЙ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18533" y="2765029"/>
            <a:ext cx="3001127" cy="22557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ru-RU"/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5331" y="3072856"/>
            <a:ext cx="1196495" cy="680495"/>
          </a:xfrm>
          <a:prstGeom prst="rect">
            <a:avLst/>
          </a:prstGeom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26" y="3034891"/>
            <a:ext cx="1133166" cy="706614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249798" y="3291366"/>
            <a:ext cx="1181973" cy="474891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pPr algn="ctr"/>
            <a:r>
              <a:rPr lang="ru-RU" sz="1300" b="1" dirty="0" smtClean="0">
                <a:solidFill>
                  <a:schemeClr val="bg1"/>
                </a:solidFill>
              </a:rPr>
              <a:t>2017 –2022 годы</a:t>
            </a:r>
            <a:endParaRPr lang="ru-RU" sz="1300" b="1" dirty="0">
              <a:solidFill>
                <a:schemeClr val="bg1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485662" y="3168523"/>
            <a:ext cx="1418343" cy="505668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СРОКИ РЕАЛИЗАЦИИ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48" name="Рисунок 4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26" y="204220"/>
            <a:ext cx="939587" cy="51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9499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51435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970" y="1180736"/>
            <a:ext cx="2998564" cy="129947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928" y="836540"/>
            <a:ext cx="1227657" cy="158595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924" y="1181549"/>
            <a:ext cx="2587852" cy="129019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178" y="1156150"/>
            <a:ext cx="2634591" cy="13155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13096" y="180162"/>
            <a:ext cx="6577459" cy="382558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2000" b="1" dirty="0" smtClean="0">
                <a:solidFill>
                  <a:schemeClr val="accent4"/>
                </a:solidFill>
              </a:rPr>
              <a:t>ПОДПРОГРАММА  «РУХАНИ ҚАЗЫНА»</a:t>
            </a:r>
            <a:endParaRPr lang="ru-RU" sz="2000" b="1" dirty="0">
              <a:solidFill>
                <a:schemeClr val="accent4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4487" y="959436"/>
            <a:ext cx="1509582" cy="413335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</a:rPr>
              <a:t>МҰХАМЕДИҰЛЫ  АРЫСТАНБЕК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57951" y="913656"/>
            <a:ext cx="1509582" cy="582613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</a:rPr>
              <a:t>РАИМКУЛОВА АКТОТЫ  </a:t>
            </a:r>
          </a:p>
          <a:p>
            <a:r>
              <a:rPr lang="ru-RU" sz="1100" b="1" dirty="0" smtClean="0">
                <a:solidFill>
                  <a:schemeClr val="bg1"/>
                </a:solidFill>
              </a:rPr>
              <a:t>РАХМЕТОЛЛАЕВНА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01505" y="890191"/>
            <a:ext cx="1785223" cy="582613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</a:rPr>
              <a:t>ЩУГАРЕВА </a:t>
            </a:r>
            <a:endParaRPr lang="en-US" sz="1100" b="1" dirty="0" smtClean="0">
              <a:solidFill>
                <a:schemeClr val="bg1"/>
              </a:solidFill>
            </a:endParaRPr>
          </a:p>
          <a:p>
            <a:r>
              <a:rPr lang="ru-RU" sz="1100" b="1" dirty="0" smtClean="0">
                <a:solidFill>
                  <a:schemeClr val="bg1"/>
                </a:solidFill>
              </a:rPr>
              <a:t>ЕКАТЕРИНА </a:t>
            </a:r>
          </a:p>
          <a:p>
            <a:r>
              <a:rPr lang="ru-RU" sz="1100" b="1" dirty="0" smtClean="0">
                <a:solidFill>
                  <a:schemeClr val="bg1"/>
                </a:solidFill>
              </a:rPr>
              <a:t>БОРИСОВНА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31154" y="1804628"/>
            <a:ext cx="1418343" cy="536446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1000" dirty="0" smtClean="0">
                <a:solidFill>
                  <a:schemeClr val="bg1"/>
                </a:solidFill>
              </a:rPr>
              <a:t>Министр </a:t>
            </a:r>
          </a:p>
          <a:p>
            <a:r>
              <a:rPr lang="ru-RU" sz="1000" dirty="0" smtClean="0">
                <a:solidFill>
                  <a:schemeClr val="bg1"/>
                </a:solidFill>
              </a:rPr>
              <a:t>культуры и  спорта Республики Казахстан</a:t>
            </a:r>
            <a:endParaRPr lang="ru-RU" sz="10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52798" y="1841012"/>
            <a:ext cx="1418343" cy="536446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1000" dirty="0" smtClean="0">
                <a:solidFill>
                  <a:schemeClr val="bg1"/>
                </a:solidFill>
              </a:rPr>
              <a:t>Вице-министр культуры и спорта Республики Казахстан</a:t>
            </a:r>
            <a:endParaRPr lang="ru-RU" sz="10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81739" y="1721040"/>
            <a:ext cx="1824754" cy="690334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1000" dirty="0" smtClean="0">
                <a:solidFill>
                  <a:schemeClr val="bg1"/>
                </a:solidFill>
              </a:rPr>
              <a:t>Главный эксперт</a:t>
            </a:r>
          </a:p>
          <a:p>
            <a:r>
              <a:rPr lang="ru-RU" sz="1000" dirty="0" smtClean="0">
                <a:solidFill>
                  <a:schemeClr val="bg1"/>
                </a:solidFill>
              </a:rPr>
              <a:t>Департамента анализа </a:t>
            </a:r>
          </a:p>
          <a:p>
            <a:r>
              <a:rPr lang="ru-RU" sz="1000" dirty="0" smtClean="0">
                <a:solidFill>
                  <a:schemeClr val="bg1"/>
                </a:solidFill>
              </a:rPr>
              <a:t>и стратегического</a:t>
            </a:r>
          </a:p>
          <a:p>
            <a:r>
              <a:rPr lang="ru-RU" sz="1000" dirty="0" smtClean="0">
                <a:solidFill>
                  <a:schemeClr val="bg1"/>
                </a:solidFill>
              </a:rPr>
              <a:t>Планирования</a:t>
            </a:r>
            <a:r>
              <a:rPr lang="en-US" sz="1000" dirty="0" smtClean="0">
                <a:solidFill>
                  <a:schemeClr val="bg1"/>
                </a:solidFill>
              </a:rPr>
              <a:t> </a:t>
            </a:r>
            <a:r>
              <a:rPr lang="ru-RU" sz="1000" dirty="0" smtClean="0">
                <a:solidFill>
                  <a:schemeClr val="bg1"/>
                </a:solidFill>
              </a:rPr>
              <a:t>МКС РК</a:t>
            </a:r>
            <a:endParaRPr lang="ru-RU" sz="10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5366" y="2479430"/>
            <a:ext cx="2543926" cy="290225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1400" b="1" dirty="0" smtClean="0">
                <a:solidFill>
                  <a:schemeClr val="accent4"/>
                </a:solidFill>
              </a:rPr>
              <a:t>КУРАТОР ПОДПРОГРАММЫ</a:t>
            </a:r>
            <a:endParaRPr lang="ru-RU" sz="1400" b="1" dirty="0">
              <a:solidFill>
                <a:schemeClr val="accent4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985124" y="2483485"/>
            <a:ext cx="2865343" cy="290225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1400" b="1" dirty="0" smtClean="0">
                <a:solidFill>
                  <a:schemeClr val="accent4"/>
                </a:solidFill>
              </a:rPr>
              <a:t>РУКОВОДИТЕЛЬ ПОДПРОГРАММЫ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72903" y="2483485"/>
            <a:ext cx="3371097" cy="290225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1400" b="1" dirty="0" smtClean="0">
                <a:solidFill>
                  <a:schemeClr val="accent4"/>
                </a:solidFill>
              </a:rPr>
              <a:t>ГЛАВНЫЙ МЕНЕДЖЕР ПОДПРОГРАММЫ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862" y="835814"/>
            <a:ext cx="1230735" cy="1559373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1056179" y="3122879"/>
            <a:ext cx="1957381" cy="290225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СРОКИ РЕАЛИЗАЦИИ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3244777" y="2773710"/>
            <a:ext cx="5779405" cy="22280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ru-RU"/>
          </a:p>
        </p:txBody>
      </p:sp>
      <p:pic>
        <p:nvPicPr>
          <p:cNvPr id="58" name="Рисунок 5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5331" y="3072856"/>
            <a:ext cx="1196495" cy="680495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4750636" y="2849212"/>
            <a:ext cx="2984680" cy="290225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ЦЕЛЬ ПОДПРОГРАММЫ: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762380" y="3191224"/>
            <a:ext cx="3876672" cy="1582886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СОХРАНЕНИЕ НАЦИОНАЛЬНО-КУЛЬТУРНОЙ ИДЕНТИЧНОСТИ ПУТЕМ РАЗВИТИЯ ИСТОРИЧЕСКОГО СОЗНАНИЯ НАРОДА КАЗАХСТАНА, ИЗУЧЕНИЯ КУЛЬТУРНО-ГЕОГРАФИЧЕСКОГО ПОЯСА СВЯТЫНЬ КАЗА</a:t>
            </a:r>
            <a:r>
              <a:rPr lang="ru-RU" sz="1400" b="1" i="1" dirty="0" smtClean="0">
                <a:solidFill>
                  <a:schemeClr val="bg1"/>
                </a:solidFill>
              </a:rPr>
              <a:t>Х</a:t>
            </a:r>
            <a:r>
              <a:rPr lang="ru-RU" sz="1400" b="1" dirty="0" smtClean="0">
                <a:solidFill>
                  <a:schemeClr val="bg1"/>
                </a:solidFill>
              </a:rPr>
              <a:t>СТАНА, ПОПУЛЯРИЗАЦИИ СОВРЕМЕННОЙ КАЗАХСТАНСКОЙ КУЛЬТУРЫ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18533" y="2781963"/>
            <a:ext cx="3001127" cy="22197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ru-RU"/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26" y="3034891"/>
            <a:ext cx="1133166" cy="706614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249798" y="3291366"/>
            <a:ext cx="1181973" cy="474891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pPr algn="ctr"/>
            <a:r>
              <a:rPr lang="ru-RU" sz="1300" b="1" dirty="0" smtClean="0">
                <a:solidFill>
                  <a:schemeClr val="bg1"/>
                </a:solidFill>
              </a:rPr>
              <a:t>2017 –2022 годы</a:t>
            </a:r>
            <a:endParaRPr lang="ru-RU" sz="1300" b="1" dirty="0">
              <a:solidFill>
                <a:schemeClr val="bg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485662" y="3168523"/>
            <a:ext cx="1418343" cy="505668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СРОКИ РЕАЛИЗАЦИИ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26" y="204220"/>
            <a:ext cx="939587" cy="511004"/>
          </a:xfrm>
          <a:prstGeom prst="rect">
            <a:avLst/>
          </a:prstGeom>
        </p:spPr>
      </p:pic>
      <p:pic>
        <p:nvPicPr>
          <p:cNvPr id="1026" name="Picture 2" descr="C:\Users\ENU 2016\Desktop\photo_2017-08-17_10-58-53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04788" y="853440"/>
            <a:ext cx="1250632" cy="15544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947096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5143500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030" y="1032037"/>
            <a:ext cx="2587852" cy="11538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27354" y="150635"/>
            <a:ext cx="6577459" cy="382558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2000" b="1" dirty="0" smtClean="0">
                <a:solidFill>
                  <a:schemeClr val="accent4"/>
                </a:solidFill>
              </a:rPr>
              <a:t>ПОДПРОГРАММА «АҚПАРАТ ТОЛҚЫНЫ»</a:t>
            </a:r>
            <a:endParaRPr lang="ru-RU" sz="2000" b="1" dirty="0">
              <a:solidFill>
                <a:schemeClr val="accent4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1050841"/>
            <a:ext cx="2751293" cy="115386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7280" y="993937"/>
            <a:ext cx="2587852" cy="115386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379571" y="886278"/>
            <a:ext cx="1544572" cy="582613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</a:rPr>
              <a:t>АБАЕВ </a:t>
            </a:r>
          </a:p>
          <a:p>
            <a:r>
              <a:rPr lang="ru-RU" sz="1100" b="1" dirty="0" smtClean="0">
                <a:solidFill>
                  <a:schemeClr val="bg1"/>
                </a:solidFill>
              </a:rPr>
              <a:t>ДАУРЕН АСКЕРБЕКОВИЧ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64955" y="860588"/>
            <a:ext cx="1509582" cy="582613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</a:rPr>
              <a:t>АЖИБАЕВ </a:t>
            </a:r>
          </a:p>
          <a:p>
            <a:r>
              <a:rPr lang="ru-RU" sz="1100" b="1" dirty="0" smtClean="0">
                <a:solidFill>
                  <a:schemeClr val="bg1"/>
                </a:solidFill>
              </a:rPr>
              <a:t>АЛАН</a:t>
            </a:r>
          </a:p>
          <a:p>
            <a:r>
              <a:rPr lang="ru-RU" sz="1100" b="1" dirty="0" smtClean="0">
                <a:solidFill>
                  <a:schemeClr val="bg1"/>
                </a:solidFill>
              </a:rPr>
              <a:t>ГАЗИЗОВИЧ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992371" y="813683"/>
            <a:ext cx="1509582" cy="582613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</a:rPr>
              <a:t>АЛЬЖАНОВ </a:t>
            </a:r>
          </a:p>
          <a:p>
            <a:r>
              <a:rPr lang="ru-RU" sz="1100" b="1" dirty="0" smtClean="0">
                <a:solidFill>
                  <a:schemeClr val="bg1"/>
                </a:solidFill>
              </a:rPr>
              <a:t>ДАНИЯР</a:t>
            </a:r>
          </a:p>
          <a:p>
            <a:r>
              <a:rPr lang="ru-RU" sz="1100" b="1" dirty="0" smtClean="0">
                <a:solidFill>
                  <a:schemeClr val="bg1"/>
                </a:solidFill>
              </a:rPr>
              <a:t>БЕЙСЕНГАЛИЕВИЧ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79571" y="1726068"/>
            <a:ext cx="1418343" cy="382558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1000" dirty="0" smtClean="0">
                <a:solidFill>
                  <a:schemeClr val="bg1"/>
                </a:solidFill>
              </a:rPr>
              <a:t>Министр информации </a:t>
            </a:r>
          </a:p>
          <a:p>
            <a:r>
              <a:rPr lang="ru-RU" sz="1000" dirty="0" smtClean="0">
                <a:solidFill>
                  <a:schemeClr val="bg1"/>
                </a:solidFill>
              </a:rPr>
              <a:t>и коммуникаций РК</a:t>
            </a:r>
            <a:endParaRPr lang="ru-RU" sz="1000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62559" y="1543558"/>
            <a:ext cx="1418343" cy="536446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1000" dirty="0" smtClean="0">
                <a:solidFill>
                  <a:schemeClr val="bg1"/>
                </a:solidFill>
              </a:rPr>
              <a:t>Вице-министр информации и</a:t>
            </a:r>
          </a:p>
          <a:p>
            <a:r>
              <a:rPr lang="ru-RU" sz="1000" dirty="0" smtClean="0">
                <a:solidFill>
                  <a:schemeClr val="bg1"/>
                </a:solidFill>
              </a:rPr>
              <a:t>коммуникаций РК</a:t>
            </a:r>
            <a:endParaRPr lang="ru-RU" sz="10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002869" y="1418292"/>
            <a:ext cx="1891125" cy="690334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1000" dirty="0" smtClean="0">
                <a:solidFill>
                  <a:schemeClr val="bg1"/>
                </a:solidFill>
              </a:rPr>
              <a:t>Руководитель управления </a:t>
            </a:r>
          </a:p>
          <a:p>
            <a:r>
              <a:rPr lang="ru-RU" sz="1000" dirty="0" smtClean="0">
                <a:solidFill>
                  <a:schemeClr val="bg1"/>
                </a:solidFill>
              </a:rPr>
              <a:t>По информационной работе </a:t>
            </a:r>
          </a:p>
          <a:p>
            <a:r>
              <a:rPr lang="ru-RU" sz="1000" dirty="0" smtClean="0">
                <a:solidFill>
                  <a:schemeClr val="bg1"/>
                </a:solidFill>
              </a:rPr>
              <a:t>в Интернете и социальных сетях МИК РК</a:t>
            </a:r>
            <a:endParaRPr lang="ru-RU" sz="1000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09341" y="2183803"/>
            <a:ext cx="2408459" cy="290225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1400" b="1" dirty="0" smtClean="0">
                <a:solidFill>
                  <a:schemeClr val="accent4"/>
                </a:solidFill>
              </a:rPr>
              <a:t>КУРАТОР</a:t>
            </a:r>
            <a:r>
              <a:rPr lang="ru-RU" sz="1000" b="1" dirty="0" smtClean="0">
                <a:solidFill>
                  <a:schemeClr val="accent4"/>
                </a:solidFill>
              </a:rPr>
              <a:t> </a:t>
            </a:r>
            <a:r>
              <a:rPr lang="ru-RU" sz="1400" b="1" dirty="0" smtClean="0">
                <a:solidFill>
                  <a:schemeClr val="accent4"/>
                </a:solidFill>
              </a:rPr>
              <a:t>ПОДПРОГРАММЫ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971801" y="2195266"/>
            <a:ext cx="2895600" cy="290225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1400" b="1" dirty="0" smtClean="0">
                <a:solidFill>
                  <a:schemeClr val="accent4"/>
                </a:solidFill>
              </a:rPr>
              <a:t>РУКОВОДИТЕЛЬ</a:t>
            </a:r>
            <a:r>
              <a:rPr lang="ru-RU" sz="1000" b="1" dirty="0" smtClean="0">
                <a:solidFill>
                  <a:schemeClr val="accent4"/>
                </a:solidFill>
              </a:rPr>
              <a:t> </a:t>
            </a:r>
            <a:r>
              <a:rPr lang="ru-RU" sz="1400" b="1" dirty="0" smtClean="0">
                <a:solidFill>
                  <a:schemeClr val="accent4"/>
                </a:solidFill>
              </a:rPr>
              <a:t>ПОДПРОГРАММЫ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867401" y="2195266"/>
            <a:ext cx="3276600" cy="290225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1400" b="1" dirty="0" smtClean="0">
                <a:solidFill>
                  <a:schemeClr val="accent4"/>
                </a:solidFill>
              </a:rPr>
              <a:t>ГЛАВНЫЙ</a:t>
            </a:r>
            <a:r>
              <a:rPr lang="ru-RU" sz="1000" b="1" dirty="0" smtClean="0">
                <a:solidFill>
                  <a:schemeClr val="accent4"/>
                </a:solidFill>
              </a:rPr>
              <a:t> </a:t>
            </a:r>
            <a:r>
              <a:rPr lang="ru-RU" sz="1400" b="1" dirty="0" smtClean="0">
                <a:solidFill>
                  <a:schemeClr val="accent4"/>
                </a:solidFill>
              </a:rPr>
              <a:t>МЕНЕДЖЕР</a:t>
            </a:r>
            <a:r>
              <a:rPr lang="ru-RU" sz="1000" b="1" dirty="0" smtClean="0">
                <a:solidFill>
                  <a:schemeClr val="accent4"/>
                </a:solidFill>
              </a:rPr>
              <a:t> </a:t>
            </a:r>
            <a:r>
              <a:rPr lang="ru-RU" sz="1400" b="1" dirty="0" smtClean="0">
                <a:solidFill>
                  <a:schemeClr val="accent4"/>
                </a:solidFill>
              </a:rPr>
              <a:t>ПОДПРОГРАММЫ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309341" y="2492947"/>
            <a:ext cx="2900593" cy="9265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ru-RU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98" y="2524774"/>
            <a:ext cx="1173502" cy="576074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60305" y="2707914"/>
            <a:ext cx="1181973" cy="274836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pPr algn="ctr"/>
            <a:r>
              <a:rPr lang="ru-RU" sz="1300" b="1" dirty="0" smtClean="0">
                <a:solidFill>
                  <a:schemeClr val="bg1"/>
                </a:solidFill>
              </a:rPr>
              <a:t>2017 –2022 гг.</a:t>
            </a:r>
            <a:endParaRPr lang="ru-RU" sz="1300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615793" y="2600994"/>
            <a:ext cx="1418343" cy="505668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СРОКИ РЕАЛИЗАЦИИ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305800" y="2492947"/>
            <a:ext cx="5666750" cy="9360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ru-RU"/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439" y="2546639"/>
            <a:ext cx="984673" cy="560023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451841" y="2472842"/>
            <a:ext cx="2984680" cy="274836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1300" b="1" dirty="0" smtClean="0">
                <a:solidFill>
                  <a:schemeClr val="bg1"/>
                </a:solidFill>
              </a:rPr>
              <a:t>ЦЕЛЬ ПОДПРОГРАММЫ:</a:t>
            </a:r>
            <a:endParaRPr lang="ru-RU" sz="1300" b="1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48238" y="2704416"/>
            <a:ext cx="4167857" cy="721112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ПОВЫШЕНИЕ КОММУНИКАТИВНОЙ АКТИВНОСТИ ОБЩЕСТВА, НАПРАВЛЕННОЙ НА ПОДДЕРЖКУ ХОДА </a:t>
            </a:r>
          </a:p>
          <a:p>
            <a:r>
              <a:rPr lang="ru-RU" sz="1400" b="1" dirty="0" smtClean="0">
                <a:solidFill>
                  <a:schemeClr val="bg1"/>
                </a:solidFill>
              </a:rPr>
              <a:t>РЕАЛИЗАЦИИ ПРОГРАММЫ «РУХАНИ ЖАҢҒЫРУ»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78998" y="3676651"/>
            <a:ext cx="8793551" cy="129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95755" y="3388042"/>
            <a:ext cx="8748245" cy="274836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1300" b="1" dirty="0" smtClean="0">
                <a:solidFill>
                  <a:schemeClr val="bg1"/>
                </a:solidFill>
              </a:rPr>
              <a:t>ЦЕЛЕВЫЕ ИНДИКАТОРЫ</a:t>
            </a:r>
            <a:endParaRPr lang="ru-RU" sz="1300" i="1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47674" y="3648075"/>
            <a:ext cx="4174776" cy="1321276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pPr marL="138857" indent="-138857">
              <a:buFont typeface="Arial" panose="020B0604020202020204" pitchFamily="34" charset="0"/>
              <a:buChar char="•"/>
            </a:pPr>
            <a:r>
              <a:rPr lang="ru-RU" sz="900" dirty="0" smtClean="0">
                <a:solidFill>
                  <a:schemeClr val="bg1"/>
                </a:solidFill>
              </a:rPr>
              <a:t>ВХОЖДЕНИЕ ТЕЛЕПРОГРАММ, ВЫПУЩЕННЫХ В РАМКАХ «РУХАНИ ЖАҢҒЫРУ» В ТОП-20 ОТЕЧЕСТВЕННЫХ ТЕЛЕПРОГРАММ</a:t>
            </a:r>
          </a:p>
          <a:p>
            <a:endParaRPr lang="ru-RU" sz="900" dirty="0">
              <a:solidFill>
                <a:schemeClr val="bg1"/>
              </a:solidFill>
            </a:endParaRPr>
          </a:p>
          <a:p>
            <a:pPr marL="138857" indent="-138857">
              <a:buFont typeface="Arial" panose="020B0604020202020204" pitchFamily="34" charset="0"/>
              <a:buChar char="•"/>
            </a:pPr>
            <a:r>
              <a:rPr lang="ru-RU" sz="900" dirty="0" smtClean="0">
                <a:solidFill>
                  <a:schemeClr val="bg1"/>
                </a:solidFill>
              </a:rPr>
              <a:t>УВЕЛИЧЕНИЕ КОЛИЧЕСТВА ПОЛОЖИТЕЛЬНЫХ ОТКЛИКОВ НА ПУБЛИКАЦИИ, ПОСВЯЩЕННЫЕ ТЕМАТИКЕ ПРОГРАММЫ В СОЦИАЛЬНЫХ СЕТЯХ И НА ИНТЕРНЕТ-РЕСУРСАХ ВО ВСЕХ ЦЕЛЕВЫХ ГРУППАХ</a:t>
            </a:r>
          </a:p>
          <a:p>
            <a:endParaRPr lang="ru-RU" sz="900" dirty="0">
              <a:solidFill>
                <a:schemeClr val="bg1"/>
              </a:solidFill>
            </a:endParaRPr>
          </a:p>
          <a:p>
            <a:pPr marL="138857" indent="-138857">
              <a:buFont typeface="Arial" panose="020B0604020202020204" pitchFamily="34" charset="0"/>
              <a:buChar char="•"/>
            </a:pPr>
            <a:r>
              <a:rPr lang="ru-RU" sz="900" dirty="0" smtClean="0">
                <a:solidFill>
                  <a:schemeClr val="bg1"/>
                </a:solidFill>
              </a:rPr>
              <a:t>СРЕДНИЙ ПОКАЗАТЕЛЬ УНИКАЛЬНЫХ ПОСЕТИТЕЛЕЙ САЙТА НЕ МЕНЕЕ 2000 ПОЛЬЗОВАТЕЛЕЙ В ДЕНЬ К 2018 ГОДУ, И 20 000 К 2022 ГОДУ</a:t>
            </a:r>
            <a:endParaRPr lang="ru-RU" sz="900" dirty="0">
              <a:solidFill>
                <a:schemeClr val="bg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943475" y="3659525"/>
            <a:ext cx="3784315" cy="905778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pPr marL="138857" indent="-138857">
              <a:buFont typeface="Arial" panose="020B0604020202020204" pitchFamily="34" charset="0"/>
              <a:buChar char="•"/>
            </a:pPr>
            <a:r>
              <a:rPr lang="ru-RU" sz="900" dirty="0" smtClean="0">
                <a:solidFill>
                  <a:schemeClr val="bg1"/>
                </a:solidFill>
              </a:rPr>
              <a:t>ЕЖЕГОДНЫЙ РОСТ РЕЙТИНГОВ ДОКУМЕНТАЛЬНЫХ/ ХУДОЖЕСТВЕННЫХ ФИЛЬМОВ, ВЫПУЩЕННЫХ В РАМКАХ ПРОГРАММЫ</a:t>
            </a:r>
          </a:p>
          <a:p>
            <a:endParaRPr lang="ru-RU" sz="900" dirty="0" smtClean="0">
              <a:solidFill>
                <a:schemeClr val="bg1"/>
              </a:solidFill>
            </a:endParaRPr>
          </a:p>
          <a:p>
            <a:endParaRPr lang="ru-RU" sz="900" dirty="0">
              <a:solidFill>
                <a:schemeClr val="bg1"/>
              </a:solidFill>
            </a:endParaRPr>
          </a:p>
          <a:p>
            <a:pPr marL="138857" indent="-138857">
              <a:buFont typeface="Arial" panose="020B0604020202020204" pitchFamily="34" charset="0"/>
              <a:buChar char="•"/>
            </a:pPr>
            <a:r>
              <a:rPr lang="ru-RU" sz="900" dirty="0" smtClean="0">
                <a:solidFill>
                  <a:schemeClr val="bg1"/>
                </a:solidFill>
              </a:rPr>
              <a:t>СРЕДНИЙ ПОКАЗАТЕЛЬ ПОСЕЩАЕМОСТИ САЙТА В 8 000 ПРОСМОТРОВ В ДЕНЬ К 2018 ГОДУ, И 40 000 К 2022 ГОДУ </a:t>
            </a:r>
            <a:endParaRPr lang="ru-RU" sz="900" dirty="0">
              <a:solidFill>
                <a:schemeClr val="bg1"/>
              </a:solidFill>
            </a:endParaRPr>
          </a:p>
        </p:txBody>
      </p:sp>
      <p:pic>
        <p:nvPicPr>
          <p:cNvPr id="26625" name="Picture 1" descr="C:\Users\ENU 2016\Desktop\Фото АКпарат Толкыны\Абаев Даурен Аскербекович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8959" y="811200"/>
            <a:ext cx="1045717" cy="1324616"/>
          </a:xfrm>
          <a:prstGeom prst="rect">
            <a:avLst/>
          </a:prstGeom>
          <a:noFill/>
        </p:spPr>
      </p:pic>
      <p:pic>
        <p:nvPicPr>
          <p:cNvPr id="26626" name="Picture 2" descr="C:\Users\ENU 2016\Desktop\Фото АКпарат Толкыны\Ажибаев Алан Газизович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16276" y="776597"/>
            <a:ext cx="1135494" cy="1360509"/>
          </a:xfrm>
          <a:prstGeom prst="rect">
            <a:avLst/>
          </a:prstGeom>
          <a:noFill/>
        </p:spPr>
      </p:pic>
      <p:pic>
        <p:nvPicPr>
          <p:cNvPr id="26627" name="Picture 3" descr="C:\Users\ENU 2016\Desktop\Фото АКпарат Толкыны\Данияр Альжанов Бисенгалиевич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972175" y="716318"/>
            <a:ext cx="990383" cy="1369787"/>
          </a:xfrm>
          <a:prstGeom prst="rect">
            <a:avLst/>
          </a:prstGeom>
          <a:noFill/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26" y="204220"/>
            <a:ext cx="939587" cy="51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2804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5143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03891" y="78418"/>
            <a:ext cx="4964380" cy="690334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2000" b="1" dirty="0" smtClean="0">
                <a:solidFill>
                  <a:schemeClr val="accent4"/>
                </a:solidFill>
              </a:rPr>
              <a:t> ЦЕЛЕВЫЕ ИНДИКАТОРЫ ПОДПРОГРАММЫ «ТӘРБИЕ ЖӘНЕ БІЛІМ»</a:t>
            </a:r>
            <a:endParaRPr lang="ru-RU" sz="2000" b="1" dirty="0">
              <a:solidFill>
                <a:schemeClr val="accent4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23415" y="822280"/>
            <a:ext cx="772510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>
                <a:solidFill>
                  <a:schemeClr val="bg1"/>
                </a:solidFill>
              </a:rPr>
              <a:t>ДОЛЯ ОБУЧАЮЩИХСЯ ОБЩЕОБРАЗОВАТЕЛЬНЫХ ШКОЛ, УЧАСТВУЮЩИХ В КОНКУРСАХ "МОЯ ИНИЦИАТИВА - МОЕЙ РОДИНЕ":</a:t>
            </a:r>
          </a:p>
          <a:p>
            <a:r>
              <a:rPr lang="ru-RU" sz="1000" b="1" dirty="0" smtClean="0">
                <a:solidFill>
                  <a:schemeClr val="bg1"/>
                </a:solidFill>
              </a:rPr>
              <a:t>К 2020 - 1,4 МЛН. ЧЕЛ., 50%</a:t>
            </a:r>
          </a:p>
          <a:p>
            <a:endParaRPr lang="ru-RU" sz="1000" b="1" dirty="0" smtClean="0">
              <a:solidFill>
                <a:schemeClr val="bg1"/>
              </a:solidFill>
            </a:endParaRPr>
          </a:p>
          <a:p>
            <a:r>
              <a:rPr lang="ru-RU" sz="1000" b="1" dirty="0" smtClean="0">
                <a:solidFill>
                  <a:schemeClr val="bg1"/>
                </a:solidFill>
              </a:rPr>
              <a:t>ДОЛЯ ОБУЧАЮЩИХСЯ  ОБЩЕОБРАЗОВАТЕЛЬНЫХ  ШКОЛ,  УЧАСТВУЮЩИХ  В  МЕРОПРИЯТИЯХ  ЕДЮО  «ЖАС ҰЛАН»: </a:t>
            </a:r>
          </a:p>
          <a:p>
            <a:r>
              <a:rPr lang="ru-RU" sz="1000" b="1" dirty="0" smtClean="0">
                <a:solidFill>
                  <a:schemeClr val="bg1"/>
                </a:solidFill>
              </a:rPr>
              <a:t>ЕЖЕГОДНО ДО  1 МЛН.  ЧЕЛОВЕК</a:t>
            </a:r>
          </a:p>
          <a:p>
            <a:endParaRPr lang="ru-RU" sz="1000" b="1" dirty="0" smtClean="0">
              <a:solidFill>
                <a:schemeClr val="bg1"/>
              </a:solidFill>
            </a:endParaRPr>
          </a:p>
          <a:p>
            <a:r>
              <a:rPr lang="ru-RU" sz="1000" b="1" dirty="0" smtClean="0">
                <a:solidFill>
                  <a:schemeClr val="bg1"/>
                </a:solidFill>
              </a:rPr>
              <a:t>ДОЛЯ ОБУЧАЮЩИХСЯ ШКОЛ, КОЛЛЕДЖЕЙ И ВУЗОВ, УЧАСТВУЮЩИХ В ПАРАДЕ ДЕТСКИХ И МОЛОДЕЖНЫХ ОРКЕСТРОВ И АНСАМБЛЕЙ:</a:t>
            </a:r>
          </a:p>
          <a:p>
            <a:r>
              <a:rPr lang="ru-RU" sz="1000" b="1" dirty="0" smtClean="0">
                <a:solidFill>
                  <a:schemeClr val="bg1"/>
                </a:solidFill>
              </a:rPr>
              <a:t>К 2022 ГОДУ – 155 ТЫС. ЧЕЛОВЕК, 5%</a:t>
            </a:r>
          </a:p>
          <a:p>
            <a:endParaRPr lang="ru-RU" sz="1000" b="1" dirty="0" smtClean="0">
              <a:solidFill>
                <a:schemeClr val="bg1"/>
              </a:solidFill>
            </a:endParaRPr>
          </a:p>
          <a:p>
            <a:r>
              <a:rPr lang="ru-RU" sz="1000" b="1" dirty="0" smtClean="0">
                <a:solidFill>
                  <a:schemeClr val="bg1"/>
                </a:solidFill>
              </a:rPr>
              <a:t>ДОЛЯ ОБУЧАЮЩИХСЯ ОБЩЕОБРАЗОВАТЕЛЬНЫХ ШКОЛ И КОЛЛЕДЖЕЙ, УЧАСТВУЮЩИХ В РЕАЛИЗАЦИИ КРАЕВЕДЧЕСКИХ ПРОЕКТОВ (ЭКСКУРСИИ, ЭКСПЕДИЦИИ, МАРШРУТЫ, ПОХОДЫ): ДО 2022 ГОДА - 40%</a:t>
            </a:r>
          </a:p>
          <a:p>
            <a:endParaRPr lang="ru-RU" sz="1000" b="1" dirty="0" smtClean="0">
              <a:solidFill>
                <a:schemeClr val="bg1"/>
              </a:solidFill>
            </a:endParaRPr>
          </a:p>
          <a:p>
            <a:r>
              <a:rPr lang="ru-RU" sz="1000" b="1" dirty="0" smtClean="0">
                <a:solidFill>
                  <a:schemeClr val="bg1"/>
                </a:solidFill>
              </a:rPr>
              <a:t>ДОЛЯ И КОЛИЧЕСТВО ОБУЧАЮЩИХСЯ, ОХВАЧЕННЫХ ВНУТРЕННИМ ТУРИЗМОМ: ЕЖЕГОДНО ДО 300 ТЫСЯЧ ЧЕЛОВЕК</a:t>
            </a:r>
          </a:p>
          <a:p>
            <a:endParaRPr lang="ru-RU" sz="1000" b="1" dirty="0" smtClean="0">
              <a:solidFill>
                <a:schemeClr val="bg1"/>
              </a:solidFill>
            </a:endParaRPr>
          </a:p>
          <a:p>
            <a:r>
              <a:rPr lang="ru-RU" sz="1000" b="1" dirty="0" smtClean="0">
                <a:solidFill>
                  <a:schemeClr val="bg1"/>
                </a:solidFill>
              </a:rPr>
              <a:t>ДОЛЯ И КОЛИЧЕСТВО ОБУЧАЮЩИХСЯ ОБЩЕОБРАЗОВАТЕЛЬНЫХ ШКОЛ, ОХВАЧЕННЫХ РЕСПУБЛИКАНСКИМ </a:t>
            </a:r>
          </a:p>
          <a:p>
            <a:r>
              <a:rPr lang="ru-RU" sz="1000" b="1" dirty="0" smtClean="0">
                <a:solidFill>
                  <a:schemeClr val="bg1"/>
                </a:solidFill>
              </a:rPr>
              <a:t>ПРОЕКТОМ «ОТКРЫВАЕМ МИР ПРОФЕССИЙ»: К 2022 – 1,9 МЛН. ОБУЧАЮЩИХСЯ, 65 % </a:t>
            </a:r>
          </a:p>
          <a:p>
            <a:endParaRPr lang="ru-RU" sz="1000" b="1" dirty="0" smtClean="0">
              <a:solidFill>
                <a:schemeClr val="bg1"/>
              </a:solidFill>
            </a:endParaRPr>
          </a:p>
          <a:p>
            <a:r>
              <a:rPr lang="ru-RU" sz="1000" b="1" dirty="0" smtClean="0">
                <a:solidFill>
                  <a:schemeClr val="bg1"/>
                </a:solidFill>
              </a:rPr>
              <a:t>ДОЛЯ И КОЛИЧЕСТВО ОБУЧАЮЩИХСЯ ОБЩЕОБРАЗОВАТЕЛЬНЫХ ШКОЛ, ОХВАЧЕННЫХ МЕРОПРИЯТИЯМИ </a:t>
            </a:r>
          </a:p>
          <a:p>
            <a:r>
              <a:rPr lang="ru-RU" sz="1000" b="1" dirty="0" smtClean="0">
                <a:solidFill>
                  <a:schemeClr val="bg1"/>
                </a:solidFill>
              </a:rPr>
              <a:t>ТЕХНИЧЕСКОГО ТВОРЧЕСТВА И ИЗОБРЕТАТЕЛЬСТВА: К 2022 ГОДУ – 87 ТЫС. ШКОЛЬНИКОВ, 3% </a:t>
            </a:r>
          </a:p>
          <a:p>
            <a:endParaRPr lang="ru-RU" sz="1000" b="1" dirty="0" smtClean="0">
              <a:solidFill>
                <a:schemeClr val="bg1"/>
              </a:solidFill>
            </a:endParaRPr>
          </a:p>
          <a:p>
            <a:r>
              <a:rPr lang="ru-RU" sz="1000" b="1" dirty="0" smtClean="0">
                <a:solidFill>
                  <a:schemeClr val="bg1"/>
                </a:solidFill>
              </a:rPr>
              <a:t>ДОЛЯ ОБУЧАЮЩИХСЯ КОЛЛЕДЖЕЙ, УЧАСТВУЮЩИХ В РЕАЛИЗАЦИИ ПРОЕКТОВ В ОБЛАСТИ </a:t>
            </a:r>
          </a:p>
          <a:p>
            <a:r>
              <a:rPr lang="ru-RU" sz="1000" b="1" dirty="0" smtClean="0">
                <a:solidFill>
                  <a:schemeClr val="bg1"/>
                </a:solidFill>
              </a:rPr>
              <a:t>ВЫСОКОТЕХНОЛОГИЧНЫХ МЕТОДИК И ЦИФРОВЫХ ТЕХНОЛОГИЙ: </a:t>
            </a:r>
          </a:p>
          <a:p>
            <a:r>
              <a:rPr lang="ru-RU" sz="1000" b="1" dirty="0" smtClean="0">
                <a:solidFill>
                  <a:schemeClr val="bg1"/>
                </a:solidFill>
              </a:rPr>
              <a:t>К 2022 ГОДУ – 146,7 ТЫС. ЧЕЛОВЕК, 30% </a:t>
            </a:r>
          </a:p>
          <a:p>
            <a:endParaRPr lang="ru-RU" sz="1000" b="1" dirty="0" smtClean="0">
              <a:solidFill>
                <a:schemeClr val="bg1"/>
              </a:solidFill>
            </a:endParaRPr>
          </a:p>
          <a:p>
            <a:r>
              <a:rPr lang="ru-RU" sz="1000" b="1" dirty="0" smtClean="0">
                <a:solidFill>
                  <a:schemeClr val="bg1"/>
                </a:solidFill>
              </a:rPr>
              <a:t>ДОЛЯ И КОЛИЧЕСТВО ОБУЧАЮЩИХСЯ, ПОЛЬЗУЮЩИХСЯ СПЕЦИАЛЬНЫМИ МЕСТАМИ ПО ОБМЕНУ </a:t>
            </a:r>
          </a:p>
          <a:p>
            <a:r>
              <a:rPr lang="ru-RU" sz="1000" b="1" dirty="0" smtClean="0">
                <a:solidFill>
                  <a:schemeClr val="bg1"/>
                </a:solidFill>
              </a:rPr>
              <a:t>КНИГАМИ В ОРГАНИЗАЦИЯХ ОБРАЗОВАНИЯ – БУККРОСИНГАМИ: К 2022 ГОДУ - 584 ТЫС. ЧЕЛ, 15%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26" y="204220"/>
            <a:ext cx="939587" cy="51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197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5143500"/>
          </a:xfrm>
          <a:prstGeom prst="rect">
            <a:avLst/>
          </a:prstGeom>
        </p:spPr>
      </p:pic>
      <p:sp>
        <p:nvSpPr>
          <p:cNvPr id="120" name="Прямоугольник 119"/>
          <p:cNvSpPr/>
          <p:nvPr/>
        </p:nvSpPr>
        <p:spPr>
          <a:xfrm>
            <a:off x="4391091" y="4341746"/>
            <a:ext cx="4418839" cy="57942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475904" y="4341746"/>
            <a:ext cx="3873737" cy="57942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2434" y="460973"/>
            <a:ext cx="2973543" cy="274836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pPr algn="ctr"/>
            <a:r>
              <a:rPr lang="ru-RU" sz="1300" b="1" dirty="0" smtClean="0">
                <a:solidFill>
                  <a:schemeClr val="bg1"/>
                </a:solidFill>
              </a:rPr>
              <a:t>АРХИТЕКТУРНАЯ КАРТА</a:t>
            </a:r>
            <a:endParaRPr lang="ru-RU" sz="1300" i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75904" y="936380"/>
            <a:ext cx="1895927" cy="39437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8969" y="963515"/>
            <a:ext cx="1394135" cy="413335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</a:rPr>
              <a:t>БАЗОВЫЕ </a:t>
            </a:r>
          </a:p>
          <a:p>
            <a:pPr algn="ctr"/>
            <a:r>
              <a:rPr lang="ru-RU" sz="1100" b="1" dirty="0" smtClean="0">
                <a:solidFill>
                  <a:schemeClr val="bg1"/>
                </a:solidFill>
              </a:rPr>
              <a:t>НАПРАВЛЕНИЯ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83270" y="147123"/>
            <a:ext cx="6577459" cy="382558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2000" b="1" dirty="0" smtClean="0">
                <a:solidFill>
                  <a:schemeClr val="accent4"/>
                </a:solidFill>
              </a:rPr>
              <a:t>ПОДПРОГРАММА «ТӘРБИЕ ЖӘНЕ БІЛІМ»</a:t>
            </a:r>
            <a:endParaRPr lang="ru-RU" sz="2000" b="1" dirty="0">
              <a:solidFill>
                <a:schemeClr val="accent4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717291" y="930781"/>
            <a:ext cx="1785195" cy="39437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885131" y="1030248"/>
            <a:ext cx="1394135" cy="244058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</a:rPr>
              <a:t>ПРОЕКТЫ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900617" y="930781"/>
            <a:ext cx="1768080" cy="39437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988957" y="1024996"/>
            <a:ext cx="1394135" cy="244058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</a:rPr>
              <a:t>ПОДПРОЕКТЫ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050240" y="936380"/>
            <a:ext cx="1767985" cy="39437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215686" y="1036808"/>
            <a:ext cx="1394135" cy="244058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</a:rPr>
              <a:t>МЕРОПРИЯТИЯ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492306" y="1672816"/>
            <a:ext cx="1121678" cy="39437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492306" y="2321203"/>
            <a:ext cx="1121678" cy="39437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89199" y="2419299"/>
            <a:ext cx="1394135" cy="244058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</a:rPr>
              <a:t>ӨЛКЕТАНУ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492306" y="2986488"/>
            <a:ext cx="1121678" cy="39437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71048" y="3024874"/>
            <a:ext cx="1394135" cy="413335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</a:rPr>
              <a:t>САНАЛЫ-</a:t>
            </a:r>
          </a:p>
          <a:p>
            <a:pPr algn="ctr"/>
            <a:r>
              <a:rPr lang="ru-RU" sz="1100" b="1" dirty="0" smtClean="0">
                <a:solidFill>
                  <a:schemeClr val="bg1"/>
                </a:solidFill>
              </a:rPr>
              <a:t>АЗАМАТ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492306" y="3670438"/>
            <a:ext cx="1121678" cy="39437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71048" y="1705993"/>
            <a:ext cx="1394135" cy="413335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</a:rPr>
              <a:t>ОТАНЫМ-</a:t>
            </a:r>
          </a:p>
          <a:p>
            <a:pPr algn="ctr"/>
            <a:r>
              <a:rPr lang="ru-RU" sz="1100" b="1" dirty="0" smtClean="0">
                <a:solidFill>
                  <a:schemeClr val="bg1"/>
                </a:solidFill>
              </a:rPr>
              <a:t>ТАҒДЫРЫМ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47" name="Стрелка вправо 46"/>
          <p:cNvSpPr/>
          <p:nvPr/>
        </p:nvSpPr>
        <p:spPr>
          <a:xfrm>
            <a:off x="2456590" y="1052108"/>
            <a:ext cx="222501" cy="1675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ru-RU"/>
          </a:p>
        </p:txBody>
      </p:sp>
      <p:sp>
        <p:nvSpPr>
          <p:cNvPr id="48" name="Стрелка вправо 47"/>
          <p:cNvSpPr/>
          <p:nvPr/>
        </p:nvSpPr>
        <p:spPr>
          <a:xfrm>
            <a:off x="1681788" y="2440235"/>
            <a:ext cx="222501" cy="1675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ru-RU"/>
          </a:p>
        </p:txBody>
      </p:sp>
      <p:sp>
        <p:nvSpPr>
          <p:cNvPr id="49" name="Стрелка вправо 48"/>
          <p:cNvSpPr/>
          <p:nvPr/>
        </p:nvSpPr>
        <p:spPr>
          <a:xfrm>
            <a:off x="1681788" y="3105520"/>
            <a:ext cx="222501" cy="1675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ru-RU"/>
          </a:p>
        </p:txBody>
      </p:sp>
      <p:sp>
        <p:nvSpPr>
          <p:cNvPr id="50" name="Стрелка вправо 49"/>
          <p:cNvSpPr/>
          <p:nvPr/>
        </p:nvSpPr>
        <p:spPr>
          <a:xfrm>
            <a:off x="1681788" y="3805784"/>
            <a:ext cx="222501" cy="1675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1953793" y="1546709"/>
            <a:ext cx="1397145" cy="639036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067035" y="1631671"/>
            <a:ext cx="1187885" cy="790362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ИССЛЕДОВАНИЕ </a:t>
            </a:r>
          </a:p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УРОВНЯ </a:t>
            </a:r>
          </a:p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ГРАЖДАНСКОГО САМОПОЗНАНИЯ </a:t>
            </a:r>
          </a:p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ОБУЧАЮЩИХСЯ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64" name="Стрелка вправо 63"/>
          <p:cNvSpPr/>
          <p:nvPr/>
        </p:nvSpPr>
        <p:spPr>
          <a:xfrm>
            <a:off x="4604643" y="1040250"/>
            <a:ext cx="222501" cy="1675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ru-RU"/>
          </a:p>
        </p:txBody>
      </p:sp>
      <p:sp>
        <p:nvSpPr>
          <p:cNvPr id="65" name="Стрелка вправо 64"/>
          <p:cNvSpPr/>
          <p:nvPr/>
        </p:nvSpPr>
        <p:spPr>
          <a:xfrm>
            <a:off x="6753456" y="1034404"/>
            <a:ext cx="222501" cy="1675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1960187" y="2213643"/>
            <a:ext cx="1390751" cy="639036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988790" y="2472493"/>
            <a:ext cx="1350897" cy="213281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«АЛТЫН АДАМ»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1960187" y="2895266"/>
            <a:ext cx="1390751" cy="639036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1952757" y="3576664"/>
            <a:ext cx="1416444" cy="63903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837614" y="2879951"/>
            <a:ext cx="1658061" cy="705723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«</a:t>
            </a:r>
            <a:r>
              <a:rPr lang="ru-RU" sz="800" b="1" dirty="0" smtClean="0">
                <a:solidFill>
                  <a:schemeClr val="bg1"/>
                </a:solidFill>
              </a:rPr>
              <a:t>ИССЛЕДОВАНИЕ </a:t>
            </a:r>
          </a:p>
          <a:p>
            <a:pPr algn="ctr"/>
            <a:r>
              <a:rPr lang="ru-RU" sz="800" b="1" dirty="0" smtClean="0">
                <a:solidFill>
                  <a:schemeClr val="bg1"/>
                </a:solidFill>
              </a:rPr>
              <a:t>УРОВНЯ </a:t>
            </a:r>
          </a:p>
          <a:p>
            <a:pPr algn="ctr"/>
            <a:r>
              <a:rPr lang="ru-RU" sz="800" b="1" dirty="0" smtClean="0">
                <a:solidFill>
                  <a:schemeClr val="bg1"/>
                </a:solidFill>
              </a:rPr>
              <a:t>УДОВЛЕТВОРЕННОСТИ </a:t>
            </a:r>
          </a:p>
          <a:p>
            <a:pPr algn="ctr"/>
            <a:r>
              <a:rPr lang="ru-RU" sz="800" b="1" dirty="0" smtClean="0">
                <a:solidFill>
                  <a:schemeClr val="bg1"/>
                </a:solidFill>
              </a:rPr>
              <a:t>КАЧЕСТВОМ </a:t>
            </a:r>
          </a:p>
          <a:p>
            <a:pPr algn="ctr"/>
            <a:r>
              <a:rPr lang="ru-RU" sz="800" b="1" dirty="0" smtClean="0">
                <a:solidFill>
                  <a:schemeClr val="bg1"/>
                </a:solidFill>
              </a:rPr>
              <a:t>ОБРАЗОВАНИЯ»</a:t>
            </a:r>
            <a:endParaRPr lang="ru-RU" sz="800" b="1" dirty="0">
              <a:solidFill>
                <a:schemeClr val="bg1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943051" y="3809800"/>
            <a:ext cx="1464913" cy="213281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«БУККРОСИНГ»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72" name="Стрелка вправо 71"/>
          <p:cNvSpPr/>
          <p:nvPr/>
        </p:nvSpPr>
        <p:spPr>
          <a:xfrm>
            <a:off x="1703508" y="1799192"/>
            <a:ext cx="222501" cy="1675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 72"/>
          <p:cNvSpPr/>
          <p:nvPr/>
        </p:nvSpPr>
        <p:spPr>
          <a:xfrm>
            <a:off x="3396243" y="1553269"/>
            <a:ext cx="941430" cy="639036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285536" y="1638231"/>
            <a:ext cx="1187885" cy="651862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«ДЕТСКО-</a:t>
            </a:r>
          </a:p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ЮНОШЕСКОЕ </a:t>
            </a:r>
          </a:p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ДВИЖЕНИЕ</a:t>
            </a:r>
          </a:p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«ЖАС ҰЛАН»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3402638" y="2220202"/>
            <a:ext cx="937121" cy="639036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3326054" y="2419299"/>
            <a:ext cx="977649" cy="351780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«ТАРИХ МҰРАСЫ»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3402638" y="2901826"/>
            <a:ext cx="937121" cy="639036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3395207" y="3583223"/>
            <a:ext cx="954434" cy="63903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122790" y="3021463"/>
            <a:ext cx="1464913" cy="490280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«МИР </a:t>
            </a:r>
          </a:p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ПРОФЕССИЙ.</a:t>
            </a:r>
          </a:p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ФОРУМЫ»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3138410" y="3761391"/>
            <a:ext cx="1464913" cy="351780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«ЖАҚСЫ КІТАП</a:t>
            </a:r>
          </a:p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- ЖАН АЗЫҒЫ»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4381009" y="1553269"/>
            <a:ext cx="1072951" cy="639036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4387403" y="2220202"/>
            <a:ext cx="1066557" cy="639036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422207" y="2343401"/>
            <a:ext cx="977649" cy="490280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«ЕЛІМНІҢ </a:t>
            </a:r>
          </a:p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ШЕЖ</a:t>
            </a:r>
            <a:r>
              <a:rPr lang="kk-KZ" sz="900" b="1" dirty="0" smtClean="0">
                <a:solidFill>
                  <a:schemeClr val="bg1"/>
                </a:solidFill>
              </a:rPr>
              <a:t>І</a:t>
            </a:r>
            <a:r>
              <a:rPr lang="ru-RU" sz="900" b="1" dirty="0" smtClean="0">
                <a:solidFill>
                  <a:schemeClr val="bg1"/>
                </a:solidFill>
              </a:rPr>
              <a:t>РЕЛІ </a:t>
            </a:r>
          </a:p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БАЙЛЫҒЫ»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4387403" y="2901826"/>
            <a:ext cx="1066557" cy="639036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4379973" y="3583223"/>
            <a:ext cx="1073987" cy="63903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4323542" y="1748170"/>
            <a:ext cx="1187885" cy="351780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«ЛИТЕРАТУРНЫЕ</a:t>
            </a:r>
          </a:p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ЧТЕНИЯ»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428142" y="3076432"/>
            <a:ext cx="977649" cy="351780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«АЛТЫН ҚАЗЫНА»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4422207" y="3709984"/>
            <a:ext cx="977649" cy="490280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«КІТАПХАНА - </a:t>
            </a:r>
          </a:p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БІЛІМ </a:t>
            </a:r>
          </a:p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ОРДАСЫ»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5506872" y="1553269"/>
            <a:ext cx="1072951" cy="639036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5513267" y="2220202"/>
            <a:ext cx="1066557" cy="639036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5545897" y="2398783"/>
            <a:ext cx="977649" cy="351780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«ТАБИҒАТ БЕСІГІ»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5513267" y="2901826"/>
            <a:ext cx="1066557" cy="639036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5449405" y="1748170"/>
            <a:ext cx="1187885" cy="351780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«ПАРАД</a:t>
            </a:r>
          </a:p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ОРКЕСТРОВ»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5488431" y="3025024"/>
            <a:ext cx="1091393" cy="490280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«ПЕРВЫЙ ШАГ </a:t>
            </a:r>
          </a:p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К ВЕЛИКИМ </a:t>
            </a:r>
          </a:p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ИЗОБРЕТЕНИЯМ»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6624441" y="1546709"/>
            <a:ext cx="1072951" cy="639036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6639130" y="2213643"/>
            <a:ext cx="1066557" cy="639036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6663465" y="2392224"/>
            <a:ext cx="977649" cy="351780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«ҰЛТТЫҚ ҚАЗЫНА»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6630835" y="2895266"/>
            <a:ext cx="1066557" cy="639036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6566974" y="1685666"/>
            <a:ext cx="1187885" cy="490280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«МОЯ </a:t>
            </a:r>
          </a:p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ИНИЦИАТИВА</a:t>
            </a:r>
          </a:p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- МОЕЙ РОДИНЕ»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6624441" y="3079993"/>
            <a:ext cx="1091393" cy="351780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«ДАРЫНДЫЛАР </a:t>
            </a:r>
          </a:p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ЕЛІ»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1205773" y="4271686"/>
            <a:ext cx="2289902" cy="644168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bg1"/>
                </a:solidFill>
              </a:rPr>
              <a:t>336 </a:t>
            </a:r>
            <a:r>
              <a:rPr lang="ru-RU" sz="1100" b="1" dirty="0" smtClean="0">
                <a:solidFill>
                  <a:schemeClr val="bg1"/>
                </a:solidFill>
              </a:rPr>
              <a:t>РЕГИОНАЛЬНЫХ</a:t>
            </a:r>
          </a:p>
          <a:p>
            <a:pPr algn="ctr"/>
            <a:r>
              <a:rPr lang="ru-RU" sz="1100" b="1" dirty="0" smtClean="0">
                <a:solidFill>
                  <a:schemeClr val="bg1"/>
                </a:solidFill>
              </a:rPr>
              <a:t> ПОДПРОЕКТОВ 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7745274" y="1546709"/>
            <a:ext cx="1072951" cy="639036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112" name="Прямоугольник 111"/>
          <p:cNvSpPr/>
          <p:nvPr/>
        </p:nvSpPr>
        <p:spPr>
          <a:xfrm>
            <a:off x="7751669" y="2213643"/>
            <a:ext cx="1066557" cy="639036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7776004" y="2342452"/>
            <a:ext cx="977649" cy="490280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«МЕНІҢ ОТАНЫМ – </a:t>
            </a:r>
          </a:p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ҚАЗАҚСТАН»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7743374" y="2895266"/>
            <a:ext cx="1066557" cy="639036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7679513" y="1685666"/>
            <a:ext cx="1187885" cy="490280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«ТУҒАН ЖЕР. </a:t>
            </a:r>
          </a:p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ТУҒАН ЕЛ. </a:t>
            </a:r>
          </a:p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ТУҒАНГЛОБАЛ»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7736980" y="3079993"/>
            <a:ext cx="1091393" cy="351780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«АЙНАЛАҒА ҚАРА»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356077" y="3691023"/>
            <a:ext cx="1394135" cy="413335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</a:rPr>
              <a:t>КІТАП-БІЛІМ </a:t>
            </a:r>
          </a:p>
          <a:p>
            <a:pPr algn="ctr"/>
            <a:r>
              <a:rPr lang="ru-RU" sz="1100" b="1" dirty="0" smtClean="0">
                <a:solidFill>
                  <a:schemeClr val="bg1"/>
                </a:solidFill>
              </a:rPr>
              <a:t>БҰЛАҒЫ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5472703" y="4270113"/>
            <a:ext cx="2168411" cy="644168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bg1"/>
                </a:solidFill>
              </a:rPr>
              <a:t>651 </a:t>
            </a:r>
            <a:r>
              <a:rPr lang="ru-RU" sz="1100" b="1" dirty="0" smtClean="0">
                <a:solidFill>
                  <a:schemeClr val="bg1"/>
                </a:solidFill>
              </a:rPr>
              <a:t>РЕГИОНАЛЬНЫХ</a:t>
            </a:r>
          </a:p>
          <a:p>
            <a:pPr algn="ctr"/>
            <a:r>
              <a:rPr lang="ru-RU" sz="1100" b="1" dirty="0" smtClean="0">
                <a:solidFill>
                  <a:schemeClr val="bg1"/>
                </a:solidFill>
              </a:rPr>
              <a:t> МЕРОПРИЯТИЙ</a:t>
            </a:r>
            <a:endParaRPr lang="ru-RU" sz="1100" b="1" dirty="0">
              <a:solidFill>
                <a:schemeClr val="bg1"/>
              </a:solidFill>
            </a:endParaRPr>
          </a:p>
        </p:txBody>
      </p:sp>
      <p:pic>
        <p:nvPicPr>
          <p:cNvPr id="96" name="Рисунок 9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26" y="204220"/>
            <a:ext cx="939587" cy="51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9081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46332" y="440388"/>
            <a:ext cx="4929235" cy="274836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1300" b="1" dirty="0" smtClean="0">
                <a:solidFill>
                  <a:schemeClr val="bg1"/>
                </a:solidFill>
              </a:rPr>
              <a:t>ДОРОЖНАЯ КАРТА ПРОЕКТОВ (диаграмма </a:t>
            </a:r>
            <a:r>
              <a:rPr lang="ru-RU" sz="1300" b="1" dirty="0" err="1" smtClean="0">
                <a:solidFill>
                  <a:schemeClr val="bg1"/>
                </a:solidFill>
              </a:rPr>
              <a:t>Ганта</a:t>
            </a:r>
            <a:r>
              <a:rPr lang="ru-RU" sz="1300" b="1" dirty="0" smtClean="0">
                <a:solidFill>
                  <a:schemeClr val="bg1"/>
                </a:solidFill>
              </a:rPr>
              <a:t>)</a:t>
            </a:r>
            <a:endParaRPr lang="ru-RU" sz="1300" i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46332" y="134281"/>
            <a:ext cx="6577459" cy="382558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2000" b="1" dirty="0" smtClean="0">
                <a:solidFill>
                  <a:schemeClr val="accent4"/>
                </a:solidFill>
              </a:rPr>
              <a:t>ПОДПРОГРАММА «ТӘРБИЕ ЖӘНЕ БІЛІМ»</a:t>
            </a:r>
            <a:endParaRPr lang="ru-RU" sz="2000" b="1" dirty="0">
              <a:solidFill>
                <a:schemeClr val="accent4"/>
              </a:solidFill>
            </a:endParaRPr>
          </a:p>
        </p:txBody>
      </p:sp>
      <p:graphicFrame>
        <p:nvGraphicFramePr>
          <p:cNvPr id="51" name="Таблица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3036645"/>
              </p:ext>
            </p:extLst>
          </p:nvPr>
        </p:nvGraphicFramePr>
        <p:xfrm>
          <a:off x="554973" y="771870"/>
          <a:ext cx="8034059" cy="40609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951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7644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3585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7903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7903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7903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579031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579031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579031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579031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579031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</a:tblGrid>
              <a:tr h="17681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7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Проекты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7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год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7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768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август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сентябрь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октябрь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ноябрь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декабрь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январь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февраль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март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5029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ru-RU" sz="7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Исследование</a:t>
                      </a:r>
                    </a:p>
                    <a:p>
                      <a:pPr algn="l"/>
                      <a:r>
                        <a:rPr lang="ru-RU" sz="7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уровня гражданского самосознания обучающихся</a:t>
                      </a:r>
                      <a:endParaRPr lang="ru-RU" sz="700" b="1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Старт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648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5029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7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«Детско-юношеское движение «</a:t>
                      </a:r>
                      <a:r>
                        <a:rPr lang="ru-RU" sz="700" b="1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Жас</a:t>
                      </a:r>
                      <a:r>
                        <a:rPr lang="ru-RU" sz="7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700" b="1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ұлан</a:t>
                      </a:r>
                      <a:r>
                        <a:rPr lang="ru-RU" sz="7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Старт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741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5029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«Литературные чтения»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Старт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502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5029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«Парад оркестров»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Старт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591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5029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7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«Моя </a:t>
                      </a:r>
                      <a:r>
                        <a:rPr lang="ru-RU" sz="7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инициатива-моей </a:t>
                      </a:r>
                      <a:r>
                        <a:rPr lang="ru-RU" sz="7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Родине»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Старт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502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5029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7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700" b="1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Тұған</a:t>
                      </a:r>
                      <a:r>
                        <a:rPr lang="ru-RU" sz="7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7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жер.Тұған</a:t>
                      </a:r>
                      <a:r>
                        <a:rPr lang="ru-RU" sz="7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7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ел.Тұған</a:t>
                      </a:r>
                      <a:r>
                        <a:rPr lang="ru-RU" sz="7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700" b="1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глобал</a:t>
                      </a:r>
                      <a:r>
                        <a:rPr lang="ru-RU" sz="7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Старт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1502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5029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7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Алтын </a:t>
                      </a:r>
                      <a:r>
                        <a:rPr lang="ru-RU" sz="7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адам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Старт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1502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15913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700" b="1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Тарих</a:t>
                      </a:r>
                      <a:r>
                        <a:rPr lang="ru-RU" sz="7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700" b="1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мұрасы</a:t>
                      </a:r>
                      <a:r>
                        <a:rPr lang="ru-RU" sz="7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7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Старт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1502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15029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700" b="1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Елімнің</a:t>
                      </a:r>
                      <a:r>
                        <a:rPr lang="ru-RU" sz="7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700" b="1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шежірелі</a:t>
                      </a:r>
                      <a:r>
                        <a:rPr lang="ru-RU" sz="7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700" b="1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байлығы</a:t>
                      </a:r>
                      <a:r>
                        <a:rPr lang="ru-RU" sz="7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7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Старт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1502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18565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700" b="1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Табиғат</a:t>
                      </a:r>
                      <a:r>
                        <a:rPr lang="ru-RU" sz="7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700" b="1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бесігі</a:t>
                      </a:r>
                      <a:r>
                        <a:rPr lang="ru-RU" sz="7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7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Старт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1591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1"/>
                  </a:ext>
                </a:extLst>
              </a:tr>
              <a:tr h="15029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7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700" b="1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Ұлттық</a:t>
                      </a:r>
                      <a:r>
                        <a:rPr lang="ru-RU" sz="7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700" b="1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қазына</a:t>
                      </a:r>
                      <a:r>
                        <a:rPr lang="ru-RU" sz="7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Старт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2"/>
                  </a:ext>
                </a:extLst>
              </a:tr>
              <a:tr h="1502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3"/>
                  </a:ext>
                </a:extLst>
              </a:tr>
              <a:tr h="15029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700" b="1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Менің</a:t>
                      </a:r>
                      <a:r>
                        <a:rPr lang="ru-RU" sz="7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700" b="1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Отаным-Қазақстан</a:t>
                      </a:r>
                      <a:r>
                        <a:rPr lang="ru-RU" sz="7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7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Старт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4"/>
                  </a:ext>
                </a:extLst>
              </a:tr>
              <a:tr h="1502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5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26" y="204220"/>
            <a:ext cx="939587" cy="51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2662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Рисунок 4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34480" y="462246"/>
            <a:ext cx="4929235" cy="274836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1300" b="1" dirty="0" smtClean="0">
                <a:solidFill>
                  <a:schemeClr val="bg1"/>
                </a:solidFill>
              </a:rPr>
              <a:t>ДОРОЖНАЯ КАРТА ПРОЕКТОВ (диаграмма </a:t>
            </a:r>
            <a:r>
              <a:rPr lang="ru-RU" sz="1300" b="1" dirty="0" err="1" smtClean="0">
                <a:solidFill>
                  <a:schemeClr val="bg1"/>
                </a:solidFill>
              </a:rPr>
              <a:t>Ганта</a:t>
            </a:r>
            <a:r>
              <a:rPr lang="ru-RU" sz="1300" b="1" dirty="0" smtClean="0">
                <a:solidFill>
                  <a:schemeClr val="bg1"/>
                </a:solidFill>
              </a:rPr>
              <a:t>)</a:t>
            </a:r>
            <a:endParaRPr lang="ru-RU" sz="1300" i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50038" y="177262"/>
            <a:ext cx="6577459" cy="382558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2000" b="1" dirty="0" smtClean="0">
                <a:solidFill>
                  <a:schemeClr val="accent4"/>
                </a:solidFill>
              </a:rPr>
              <a:t>ПОДПРОГРАММА</a:t>
            </a:r>
            <a:r>
              <a:rPr lang="ru-RU" b="1" dirty="0" smtClean="0">
                <a:solidFill>
                  <a:schemeClr val="accent4"/>
                </a:solidFill>
              </a:rPr>
              <a:t> «ТӘРБИЕ ЖӘНЕ БІЛІМ»</a:t>
            </a:r>
            <a:endParaRPr lang="ru-RU" b="1" dirty="0">
              <a:solidFill>
                <a:schemeClr val="accent4"/>
              </a:solidFill>
            </a:endParaRPr>
          </a:p>
        </p:txBody>
      </p:sp>
      <p:graphicFrame>
        <p:nvGraphicFramePr>
          <p:cNvPr id="106" name="Таблица 10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911095"/>
              </p:ext>
            </p:extLst>
          </p:nvPr>
        </p:nvGraphicFramePr>
        <p:xfrm>
          <a:off x="475908" y="894336"/>
          <a:ext cx="8187426" cy="37425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50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2181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499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9008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9008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9008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590084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590084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590084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590084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590084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</a:tblGrid>
              <a:tr h="38971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7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«Исследование </a:t>
                      </a:r>
                      <a:r>
                        <a:rPr lang="ru-RU" sz="7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уровня удовлетворенности качеством </a:t>
                      </a:r>
                      <a:r>
                        <a:rPr lang="ru-RU" sz="7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образования»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700"/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700"/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700"/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700"/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700"/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700"/>
                    </a:p>
                  </a:txBody>
                  <a:tcPr marL="5394" marR="5394" marT="4046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700"/>
                    </a:p>
                  </a:txBody>
                  <a:tcPr marL="5394" marR="5394" marT="4046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700"/>
                    </a:p>
                  </a:txBody>
                  <a:tcPr marL="5394" marR="5394" marT="4046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700"/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88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6882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«Мир </a:t>
                      </a:r>
                      <a:r>
                        <a:rPr lang="ru-RU" sz="700" b="1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профессий.Форумы</a:t>
                      </a:r>
                      <a:r>
                        <a:rPr lang="ru-RU" sz="7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7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Старт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688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6882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7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«Алтын </a:t>
                      </a:r>
                      <a:r>
                        <a:rPr lang="ru-RU" sz="700" b="1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қазына</a:t>
                      </a:r>
                      <a:r>
                        <a:rPr lang="ru-RU" sz="7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Старт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605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6882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«Первый шаг к великим изобретениям»</a:t>
                      </a:r>
                      <a:endParaRPr lang="ru-RU" sz="7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Старт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688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8221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7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</a:t>
                      </a:r>
                      <a:r>
                        <a:rPr lang="ru-RU" sz="700" b="1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Дарындар</a:t>
                      </a:r>
                      <a:r>
                        <a:rPr lang="ru-RU" sz="7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700" b="1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елі</a:t>
                      </a:r>
                      <a:r>
                        <a:rPr lang="ru-RU" sz="7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Старт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616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6882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7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Айналаға</a:t>
                      </a:r>
                      <a:r>
                        <a:rPr lang="ru-RU" sz="7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7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қара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Старт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328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6882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7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Буккросинг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Старт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1688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6882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7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Жақсы</a:t>
                      </a:r>
                      <a:r>
                        <a:rPr lang="ru-RU" sz="7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7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кітап-жан</a:t>
                      </a:r>
                      <a:r>
                        <a:rPr lang="ru-RU" sz="7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7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азығы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Старт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1688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16882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7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Кітапхана</a:t>
                      </a:r>
                      <a:r>
                        <a:rPr lang="ru-RU" sz="7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7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білім</a:t>
                      </a:r>
                      <a:r>
                        <a:rPr lang="ru-RU" sz="7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7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ордасы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Старт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4" marR="5394" marT="4046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3897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700"/>
                    </a:p>
                  </a:txBody>
                  <a:tcPr marL="5394" marR="5394" marT="4046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700"/>
                    </a:p>
                  </a:txBody>
                  <a:tcPr marL="5394" marR="5394" marT="4046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700"/>
                    </a:p>
                  </a:txBody>
                  <a:tcPr marL="5394" marR="5394" marT="4046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700"/>
                    </a:p>
                  </a:txBody>
                  <a:tcPr marL="5394" marR="5394" marT="4046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700"/>
                    </a:p>
                  </a:txBody>
                  <a:tcPr marL="5394" marR="5394" marT="4046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700"/>
                    </a:p>
                  </a:txBody>
                  <a:tcPr marL="5394" marR="5394" marT="4046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700"/>
                    </a:p>
                  </a:txBody>
                  <a:tcPr marL="5394" marR="5394" marT="4046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700"/>
                    </a:p>
                  </a:txBody>
                  <a:tcPr marL="5394" marR="5394" marT="4046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700" dirty="0"/>
                    </a:p>
                  </a:txBody>
                  <a:tcPr marL="5394" marR="5394" marT="4046" marB="0" anchor="b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26" y="204220"/>
            <a:ext cx="939587" cy="51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6134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5143500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189187" y="800812"/>
            <a:ext cx="8746708" cy="42000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410573" y="905906"/>
            <a:ext cx="4161429" cy="23628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3424" y="164985"/>
            <a:ext cx="6577459" cy="382558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2000" b="1" dirty="0" smtClean="0">
                <a:solidFill>
                  <a:schemeClr val="accent4"/>
                </a:solidFill>
              </a:rPr>
              <a:t>ПОДПРОГРАММА  «РУХАНИ ҚАЗЫНА»</a:t>
            </a:r>
            <a:endParaRPr lang="ru-RU" sz="2000" b="1" dirty="0">
              <a:solidFill>
                <a:schemeClr val="accent4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42084" y="463169"/>
            <a:ext cx="2973543" cy="274836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pPr algn="ctr"/>
            <a:r>
              <a:rPr lang="ru-RU" sz="1300" b="1" dirty="0" smtClean="0">
                <a:solidFill>
                  <a:schemeClr val="bg1"/>
                </a:solidFill>
              </a:rPr>
              <a:t>ЦЕЛЕВЫЕ ИНДИКАТОРЫ</a:t>
            </a:r>
            <a:endParaRPr lang="ru-RU" sz="1300" i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32309" y="918853"/>
            <a:ext cx="2247782" cy="244058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pPr marL="138857" indent="-138857">
              <a:buFont typeface="Arial" panose="020B0604020202020204" pitchFamily="34" charset="0"/>
              <a:buChar char="•"/>
            </a:pPr>
            <a:r>
              <a:rPr lang="ru-RU" sz="1100" b="1" dirty="0" smtClean="0">
                <a:solidFill>
                  <a:schemeClr val="bg1"/>
                </a:solidFill>
              </a:rPr>
              <a:t>«ТУҒАН ЖЕР – ТУҒАН ЕЛ»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2310" y="1148636"/>
            <a:ext cx="3875271" cy="2844770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</a:rPr>
              <a:t>1. УВЕЛИЧЕНИЕ ДОЛИ УЧРЕЖДЕНИЙ КУЛЬТУРЫ   (МУЗЕИ, ТЕАТРЫ, БИБЛИОТЕКИ, КОНЦЕРТНЫЕ ОРГАНИЗАЦИИ ), СОСТОЯНИЕ КОТОРЫХ  ЯВЛЯЕТСЯ УДОВЛЕТВОРИТЕЛЬНЫМ</a:t>
            </a:r>
            <a:endParaRPr lang="ru-RU" sz="900" dirty="0">
              <a:solidFill>
                <a:schemeClr val="bg1"/>
              </a:solidFill>
            </a:endParaRPr>
          </a:p>
          <a:p>
            <a:r>
              <a:rPr lang="ru-RU" sz="900" dirty="0" smtClean="0">
                <a:solidFill>
                  <a:schemeClr val="bg1"/>
                </a:solidFill>
              </a:rPr>
              <a:t>2. УВЕЛИЧЕНИЕ ОБЪЕМА ОКАЗАННЫХ УСЛУГ НЕГОСУДАРСТВЕННЫМИ ОРГАНИЗАЦИЯМИ КУЛЬТУРЫ И ТУРИЗМА НА ОСНОВЕ ИХ НАЛОГОВОЙ     ОТЧЕТНОСТИ ЕЖЕГОДНО , НЕ МЕНЕЕ ЧЕМ НА 5% К УРОВНЮ ПРЕДЫДУЩЕГО НАЛОГОВОГО ПЕРИОДА</a:t>
            </a:r>
          </a:p>
          <a:p>
            <a:r>
              <a:rPr lang="ru-RU" sz="900" dirty="0" smtClean="0">
                <a:solidFill>
                  <a:schemeClr val="bg1"/>
                </a:solidFill>
              </a:rPr>
              <a:t>3. ОБЕСПЕЧЕНИЕ 50-ГО МЕСТА КАЗАХСТАНУ В СПИСКЕ СТРАН РЕЙТИНГА ТУРИСТИЧЕСКОЙ КОНКУРЕНТОСПОСОБНОСТИ ПО ДАННЫМ ВЭФ –К 2030 ГОДУ</a:t>
            </a:r>
          </a:p>
          <a:p>
            <a:r>
              <a:rPr lang="ru-RU" sz="900" dirty="0" smtClean="0">
                <a:solidFill>
                  <a:schemeClr val="bg1"/>
                </a:solidFill>
              </a:rPr>
              <a:t>4. ОБЕСПЕЧЕНИЕ 50-ГО МЕСТА КАЗАХСТАНУ В СПИСКЕ СТРАН РЕЙТИНГА ПО УРОВНЮ ПРИОРИТЕТНОСТИ ПУТЕШЕСТВИЙ ПО ДАННЫМ   ВЭФ –К 2030 ГОДУ</a:t>
            </a:r>
          </a:p>
          <a:p>
            <a:r>
              <a:rPr lang="ru-RU" sz="900" dirty="0" smtClean="0">
                <a:solidFill>
                  <a:schemeClr val="bg1"/>
                </a:solidFill>
              </a:rPr>
              <a:t>5. ДОЛЯ МУЗЕЕВ ИСТОРИКО -КРАЕВЕДЧЕСКОГО ПРОФИЛЯ , УСПЕШНО РЕАЛИЗУЮЩИХ СТАНДАРТЫ КАЧЕСТВА И ДОСТУПНОСТИ МУЗЕЙНЫХ   ПРОДУКТОВ И УСЛУГ</a:t>
            </a:r>
          </a:p>
          <a:p>
            <a:r>
              <a:rPr lang="ru-RU" sz="900" dirty="0" smtClean="0">
                <a:solidFill>
                  <a:schemeClr val="bg1"/>
                </a:solidFill>
              </a:rPr>
              <a:t>6. ОБЕСПЕЧЕНИЕ УЧАСТИЯ ПРЕДСТАВИТЕЛЕЙ КУЛЬТУРЫ И ИСКУССТВА В ПРЕСТИЖНЫХ МЕЖДУНАРОДНЫХ КОНКУРСАХ ПО ВИДАМ     ИСКУССТВА: ЛИТЕРАТУРА, ТЕАТР, КЛАССИЧЕСКАЯ И НАРОДНАЯ МУЗЫКА , ИЗОБРАЗИТЕЛЬНОЕ ИСКУССТВО</a:t>
            </a:r>
            <a:endParaRPr lang="ru-RU" sz="900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733925" y="1134980"/>
            <a:ext cx="3935910" cy="3814266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</a:rPr>
              <a:t>1. УВЕЛИЧЕНИЕ ДОЛИ САКРАЛЬНЫХ ОБЪЕКТОВ , СОСТОЯНИЕ КОТОРЫХ ЯВЛЯЕТСЯ УДОВЛЕТВОРИТЕЛЬНЫМ, ПО 3% ЕЖЕГОДНО</a:t>
            </a:r>
          </a:p>
          <a:p>
            <a:endParaRPr lang="ru-RU" sz="900" dirty="0" smtClean="0">
              <a:solidFill>
                <a:schemeClr val="bg1"/>
              </a:solidFill>
            </a:endParaRPr>
          </a:p>
          <a:p>
            <a:r>
              <a:rPr lang="ru-RU" sz="900" dirty="0" smtClean="0">
                <a:solidFill>
                  <a:schemeClr val="bg1"/>
                </a:solidFill>
              </a:rPr>
              <a:t>2. СОЗДАНИЕ ВИРТУАЛЬНОЙ КАРТЫ  «САКРАЛЬНАЯ ГЕОГРАФИЯ КАЗАХСТАНА »</a:t>
            </a:r>
          </a:p>
          <a:p>
            <a:endParaRPr lang="ru-RU" sz="900" dirty="0">
              <a:solidFill>
                <a:schemeClr val="bg1"/>
              </a:solidFill>
            </a:endParaRPr>
          </a:p>
          <a:p>
            <a:r>
              <a:rPr lang="ru-RU" sz="900" dirty="0" smtClean="0">
                <a:solidFill>
                  <a:schemeClr val="bg1"/>
                </a:solidFill>
              </a:rPr>
              <a:t>3. РЕГУЛЯРНАЯ РОТАЦИЯ ИСТОРИЧЕСКИХ МИНИ -ФИЛЬМОВ О КАЗАХСТАНЕ И РОЛИКОВ ОБ ОБЪЕКТАХ ИСТОРИКО  -КУЛЬТУРНОГО НАСЛЕДИЯ  НА ТЕЛЕКАНАЛЕ BBC WORLD NEWSС ТРАНСЛЯЦИЕЙ НА АУДИТОРИЮ ЕВРОПЫ , БЛИЖНЕГО </a:t>
            </a:r>
          </a:p>
          <a:p>
            <a:r>
              <a:rPr lang="ru-RU" sz="900" dirty="0" smtClean="0">
                <a:solidFill>
                  <a:schemeClr val="bg1"/>
                </a:solidFill>
              </a:rPr>
              <a:t>ВОСТОКА И АЗИИ: «ЗОЛОТОЙ ЧЕЛОВЕК », «МАВЗОЛЕЙ ХОДЖА АХМЕДА ЯССАУИ  » И «МАВЗОЛЕЙ АЙША БИБИ » С 2018 Г.</a:t>
            </a:r>
          </a:p>
          <a:p>
            <a:endParaRPr lang="ru-RU" sz="900" dirty="0" smtClean="0">
              <a:solidFill>
                <a:schemeClr val="bg1"/>
              </a:solidFill>
            </a:endParaRPr>
          </a:p>
          <a:p>
            <a:r>
              <a:rPr lang="ru-RU" sz="900" dirty="0" smtClean="0">
                <a:solidFill>
                  <a:schemeClr val="bg1"/>
                </a:solidFill>
              </a:rPr>
              <a:t>4. СОЗДАНИЕ 50-ТИ ВИДЕОРОЛИКОВ МОБИЛЬНОГО ФОРМАТА  (ОС IOS, ОС ANDROID, ОС WINDOWS PHONE) ДЛЯ СОЦИАЛЬНЫХ СЕТЕЙ О  САКРАЛЬНЫХ ОБЪЕКТАХ КАЗАХСТАНА , С ОЗВУЧИВАНИЕМ НА РУССКОМ , КАЗАХСКОМ </a:t>
            </a:r>
          </a:p>
          <a:p>
            <a:r>
              <a:rPr lang="ru-RU" sz="900" dirty="0" smtClean="0">
                <a:solidFill>
                  <a:schemeClr val="bg1"/>
                </a:solidFill>
              </a:rPr>
              <a:t>И АНГЛИЙСКОМ ЯЗЫКАХ</a:t>
            </a:r>
          </a:p>
          <a:p>
            <a:endParaRPr lang="ru-RU" sz="900" dirty="0" smtClean="0">
              <a:solidFill>
                <a:schemeClr val="bg1"/>
              </a:solidFill>
            </a:endParaRPr>
          </a:p>
          <a:p>
            <a:r>
              <a:rPr lang="ru-RU" sz="900" dirty="0" smtClean="0">
                <a:solidFill>
                  <a:schemeClr val="bg1"/>
                </a:solidFill>
              </a:rPr>
              <a:t>5. СОЗДАНИЕ НАУЧНО -ПОПУЛЯРНЫХ ФИЛЬМОВ О  22-Х САКРАЛЬНЫХ ОБЪЕКТАХ КАЗАХСТАНА С СУБТИТРАМИ И ДУБЛЯЖОМ НА   6-ТИ ЯЗЫКАХ ООН К 2019 Г.</a:t>
            </a:r>
          </a:p>
          <a:p>
            <a:endParaRPr lang="ru-RU" sz="900" dirty="0" smtClean="0">
              <a:solidFill>
                <a:schemeClr val="bg1"/>
              </a:solidFill>
            </a:endParaRPr>
          </a:p>
          <a:p>
            <a:r>
              <a:rPr lang="ru-RU" sz="900" dirty="0" smtClean="0">
                <a:solidFill>
                  <a:schemeClr val="bg1"/>
                </a:solidFill>
              </a:rPr>
              <a:t>6. СОЗДАНИЕ ЕДИНОЙ ПЛАТФОРМЫ ПО ПРЕДСТАВЛЕНИЮ АКТУАЛЬНОЙ ИНФОРМАЦИИ О КУЛЬТУРЕ РЕСПУБЛИКИ КАЗАХСТАН С ЦЕЛЬЮ     ПОПУЛЯРИЗАЦИИ КУЛЬТУРНОГО НАСЛЕДИЯ СТРАНЫ   - НАЦИОНАЛЬНЫЙ ЭЛЕКТРОННЫЙ </a:t>
            </a:r>
          </a:p>
          <a:p>
            <a:r>
              <a:rPr lang="ru-RU" sz="900" dirty="0" smtClean="0">
                <a:solidFill>
                  <a:schemeClr val="bg1"/>
                </a:solidFill>
              </a:rPr>
              <a:t>ПОРТАЛ E-CULTURE.KZ</a:t>
            </a:r>
            <a:endParaRPr lang="ru-RU" sz="900" dirty="0">
              <a:solidFill>
                <a:schemeClr val="bg1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070239" y="905906"/>
            <a:ext cx="3599595" cy="23628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225473" y="924371"/>
            <a:ext cx="2247782" cy="244058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pPr marL="138857" indent="-138857">
              <a:buFont typeface="Arial" panose="020B0604020202020204" pitchFamily="34" charset="0"/>
              <a:buChar char="•"/>
            </a:pPr>
            <a:r>
              <a:rPr lang="ru-RU" sz="1100" b="1" dirty="0" smtClean="0">
                <a:solidFill>
                  <a:schemeClr val="bg1"/>
                </a:solidFill>
              </a:rPr>
              <a:t>«ҚАСИЕТТІ ҚАЗАҚСТАН»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420098" y="4062346"/>
            <a:ext cx="4161429" cy="23628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57" tIns="37029" rIns="74057" bIns="37029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22784" y="4046718"/>
            <a:ext cx="2247782" cy="244058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pPr marL="138857" indent="-138857">
              <a:buFont typeface="Arial" panose="020B0604020202020204" pitchFamily="34" charset="0"/>
              <a:buChar char="•"/>
            </a:pPr>
            <a:r>
              <a:rPr lang="ru-RU" sz="1100" b="1" dirty="0" smtClean="0">
                <a:solidFill>
                  <a:schemeClr val="bg1"/>
                </a:solidFill>
              </a:rPr>
              <a:t>«МӘДЕНИ ДАМУ»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34602" y="4376413"/>
            <a:ext cx="3875271" cy="351780"/>
          </a:xfrm>
          <a:prstGeom prst="rect">
            <a:avLst/>
          </a:prstGeom>
          <a:noFill/>
        </p:spPr>
        <p:txBody>
          <a:bodyPr wrap="square" lIns="74057" tIns="37029" rIns="74057" bIns="37029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</a:rPr>
              <a:t>1. ФОРМИРОВАНИЕ LONG И SHORT - ЛИСТОВ ЛУЧШИХ АВТОРОВ И ПРОИЗВЕДЕНИЙ КАЗАХСТАНСКОЙ КУЛЬТУРЫ К ДЕКАБРЮ 2017 ГОДА</a:t>
            </a:r>
            <a:endParaRPr lang="ru-RU" sz="900" dirty="0">
              <a:solidFill>
                <a:schemeClr val="bg1"/>
              </a:solidFill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26" y="204220"/>
            <a:ext cx="939587" cy="51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075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Рисунок 8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9144000" cy="5143500"/>
          </a:xfrm>
          <a:prstGeom prst="rect">
            <a:avLst/>
          </a:prstGeom>
        </p:spPr>
      </p:pic>
      <p:pic>
        <p:nvPicPr>
          <p:cNvPr id="71" name="Рисунок 7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734" y="2430871"/>
            <a:ext cx="1971800" cy="1153867"/>
          </a:xfrm>
          <a:prstGeom prst="rect">
            <a:avLst/>
          </a:prstGeom>
        </p:spPr>
      </p:pic>
      <p:pic>
        <p:nvPicPr>
          <p:cNvPr id="83" name="Рисунок 8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211" y="3774047"/>
            <a:ext cx="1971800" cy="115386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003" y="223381"/>
            <a:ext cx="745778" cy="4539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12645" y="416871"/>
            <a:ext cx="2265676" cy="280325"/>
          </a:xfrm>
          <a:prstGeom prst="rect">
            <a:avLst/>
          </a:prstGeom>
          <a:noFill/>
        </p:spPr>
        <p:txBody>
          <a:bodyPr wrap="square" lIns="109975" tIns="54987" rIns="109975" bIns="54987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</a:rPr>
              <a:t>БАЗОВЫЕ НАПРАВЛЕНИЯ</a:t>
            </a:r>
            <a:endParaRPr lang="ru-RU" sz="1100" i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88389" y="787701"/>
            <a:ext cx="3975201" cy="23627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2840" tIns="31419" rIns="62840" bIns="314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800" dirty="0">
              <a:solidFill>
                <a:schemeClr val="accent5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93979" y="800647"/>
            <a:ext cx="1712686" cy="264936"/>
          </a:xfrm>
          <a:prstGeom prst="rect">
            <a:avLst/>
          </a:prstGeom>
          <a:noFill/>
        </p:spPr>
        <p:txBody>
          <a:bodyPr wrap="square" lIns="109975" tIns="54987" rIns="109975" bIns="54987" rtlCol="0">
            <a:spAutoFit/>
          </a:bodyPr>
          <a:lstStyle/>
          <a:p>
            <a:r>
              <a:rPr lang="ru-RU" sz="1000" b="1" dirty="0">
                <a:solidFill>
                  <a:schemeClr val="bg1"/>
                </a:solidFill>
              </a:rPr>
              <a:t>«ТУҒАН ЖЕР – ТУҒАН ЕЛ»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089" y="1092078"/>
            <a:ext cx="2007413" cy="115386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270205" y="1092078"/>
            <a:ext cx="1150218" cy="572713"/>
          </a:xfrm>
          <a:prstGeom prst="rect">
            <a:avLst/>
          </a:prstGeom>
          <a:noFill/>
        </p:spPr>
        <p:txBody>
          <a:bodyPr wrap="square" lIns="109975" tIns="54987" rIns="109975" bIns="54987" rtlCol="0">
            <a:spAutoFit/>
          </a:bodyPr>
          <a:lstStyle/>
          <a:p>
            <a:r>
              <a:rPr lang="ru-RU" sz="1000" b="1" dirty="0">
                <a:solidFill>
                  <a:schemeClr val="bg1"/>
                </a:solidFill>
              </a:rPr>
              <a:t>КИШКЕНТАЕВА ЖАНАР АЛТЫНБЕКОВНА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70206" y="1691191"/>
            <a:ext cx="1080699" cy="480380"/>
          </a:xfrm>
          <a:prstGeom prst="rect">
            <a:avLst/>
          </a:prstGeom>
          <a:noFill/>
        </p:spPr>
        <p:txBody>
          <a:bodyPr wrap="square" lIns="109975" tIns="54987" rIns="109975" bIns="54987" rtlCol="0">
            <a:spAutoFit/>
          </a:bodyPr>
          <a:lstStyle/>
          <a:p>
            <a:r>
              <a:rPr lang="ru-RU" sz="800" dirty="0">
                <a:solidFill>
                  <a:schemeClr val="bg1"/>
                </a:solidFill>
              </a:rPr>
              <a:t>Менеджер</a:t>
            </a:r>
          </a:p>
          <a:p>
            <a:r>
              <a:rPr lang="ru-RU" sz="800" dirty="0">
                <a:solidFill>
                  <a:schemeClr val="bg1"/>
                </a:solidFill>
              </a:rPr>
              <a:t>Базового направления</a:t>
            </a: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091" y="1095464"/>
            <a:ext cx="810100" cy="1092779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860" y="2421593"/>
            <a:ext cx="1971800" cy="1153867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144" y="2430871"/>
            <a:ext cx="1971800" cy="1153867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151198" y="3160252"/>
            <a:ext cx="1339025" cy="418825"/>
          </a:xfrm>
          <a:prstGeom prst="rect">
            <a:avLst/>
          </a:prstGeom>
          <a:noFill/>
        </p:spPr>
        <p:txBody>
          <a:bodyPr wrap="square" lIns="109975" tIns="54987" rIns="109975" bIns="54987" rtlCol="0">
            <a:spAutoFit/>
          </a:bodyPr>
          <a:lstStyle/>
          <a:p>
            <a:endParaRPr lang="ru-RU" sz="1000" b="1" dirty="0" smtClean="0">
              <a:solidFill>
                <a:schemeClr val="bg1"/>
              </a:solidFill>
            </a:endParaRPr>
          </a:p>
          <a:p>
            <a:r>
              <a:rPr lang="ru-RU" sz="1000" b="1" dirty="0" smtClean="0">
                <a:solidFill>
                  <a:schemeClr val="bg1"/>
                </a:solidFill>
              </a:rPr>
              <a:t>Динара Каримова</a:t>
            </a:r>
            <a:endParaRPr lang="ru-RU" sz="1000" b="1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63050" y="2370151"/>
            <a:ext cx="1080699" cy="849712"/>
          </a:xfrm>
          <a:prstGeom prst="rect">
            <a:avLst/>
          </a:prstGeom>
          <a:noFill/>
        </p:spPr>
        <p:txBody>
          <a:bodyPr wrap="square" lIns="109975" tIns="54987" rIns="109975" bIns="54987" rtlCol="0">
            <a:spAutoFit/>
          </a:bodyPr>
          <a:lstStyle/>
          <a:p>
            <a:r>
              <a:rPr lang="ru-RU" sz="800" b="1" dirty="0">
                <a:solidFill>
                  <a:schemeClr val="bg1"/>
                </a:solidFill>
              </a:rPr>
              <a:t>Проект «Культура </a:t>
            </a:r>
          </a:p>
          <a:p>
            <a:r>
              <a:rPr lang="ru-RU" sz="800" b="1" dirty="0">
                <a:solidFill>
                  <a:schemeClr val="bg1"/>
                </a:solidFill>
              </a:rPr>
              <a:t>в регионе»</a:t>
            </a:r>
          </a:p>
          <a:p>
            <a:endParaRPr lang="ru-RU" sz="800" dirty="0">
              <a:solidFill>
                <a:schemeClr val="bg1"/>
              </a:solidFill>
            </a:endParaRPr>
          </a:p>
          <a:p>
            <a:r>
              <a:rPr lang="ru-RU" sz="800" dirty="0">
                <a:solidFill>
                  <a:schemeClr val="bg1"/>
                </a:solidFill>
              </a:rPr>
              <a:t>Руководитель Республиканского проекта</a:t>
            </a:r>
          </a:p>
        </p:txBody>
      </p:sp>
      <p:pic>
        <p:nvPicPr>
          <p:cNvPr id="64" name="Рисунок 6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500" y="2430871"/>
            <a:ext cx="807825" cy="1088360"/>
          </a:xfrm>
          <a:prstGeom prst="rect">
            <a:avLst/>
          </a:prstGeom>
        </p:spPr>
      </p:pic>
      <p:pic>
        <p:nvPicPr>
          <p:cNvPr id="65" name="Рисунок 6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999" y="2428151"/>
            <a:ext cx="821803" cy="1106802"/>
          </a:xfrm>
          <a:prstGeom prst="rect">
            <a:avLst/>
          </a:prstGeom>
        </p:spPr>
      </p:pic>
      <p:sp>
        <p:nvSpPr>
          <p:cNvPr id="66" name="TextBox 65"/>
          <p:cNvSpPr txBox="1"/>
          <p:nvPr/>
        </p:nvSpPr>
        <p:spPr>
          <a:xfrm>
            <a:off x="4272590" y="3184141"/>
            <a:ext cx="1438141" cy="418825"/>
          </a:xfrm>
          <a:prstGeom prst="rect">
            <a:avLst/>
          </a:prstGeom>
          <a:noFill/>
        </p:spPr>
        <p:txBody>
          <a:bodyPr wrap="square" lIns="109975" tIns="54987" rIns="109975" bIns="54987" rtlCol="0">
            <a:spAutoFit/>
          </a:bodyPr>
          <a:lstStyle/>
          <a:p>
            <a:endParaRPr lang="ru-RU" sz="1000" b="1" dirty="0" smtClean="0">
              <a:solidFill>
                <a:schemeClr val="bg1"/>
              </a:solidFill>
            </a:endParaRPr>
          </a:p>
          <a:p>
            <a:r>
              <a:rPr lang="ru-RU" sz="1000" b="1" dirty="0" err="1" smtClean="0">
                <a:solidFill>
                  <a:schemeClr val="bg1"/>
                </a:solidFill>
              </a:rPr>
              <a:t>Рустем</a:t>
            </a:r>
            <a:r>
              <a:rPr lang="ru-RU" sz="1000" b="1" dirty="0" smtClean="0">
                <a:solidFill>
                  <a:schemeClr val="bg1"/>
                </a:solidFill>
              </a:rPr>
              <a:t> </a:t>
            </a:r>
            <a:r>
              <a:rPr lang="ru-RU" sz="1000" b="1" dirty="0" err="1" smtClean="0">
                <a:solidFill>
                  <a:schemeClr val="bg1"/>
                </a:solidFill>
              </a:rPr>
              <a:t>Рахимжанов</a:t>
            </a:r>
            <a:endParaRPr lang="ru-RU" sz="1000" b="1" dirty="0">
              <a:solidFill>
                <a:schemeClr val="bg1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284442" y="2394040"/>
            <a:ext cx="1277042" cy="849712"/>
          </a:xfrm>
          <a:prstGeom prst="rect">
            <a:avLst/>
          </a:prstGeom>
          <a:noFill/>
        </p:spPr>
        <p:txBody>
          <a:bodyPr wrap="square" lIns="109975" tIns="54987" rIns="109975" bIns="54987" rtlCol="0">
            <a:spAutoFit/>
          </a:bodyPr>
          <a:lstStyle/>
          <a:p>
            <a:r>
              <a:rPr lang="ru-RU" sz="800" b="1" dirty="0">
                <a:solidFill>
                  <a:schemeClr val="bg1"/>
                </a:solidFill>
              </a:rPr>
              <a:t>Проект «</a:t>
            </a:r>
            <a:r>
              <a:rPr lang="ru-RU" sz="800" b="1" dirty="0" err="1">
                <a:solidFill>
                  <a:schemeClr val="bg1"/>
                </a:solidFill>
              </a:rPr>
              <a:t>Выставочно</a:t>
            </a:r>
            <a:r>
              <a:rPr lang="ru-RU" sz="800" b="1" dirty="0">
                <a:solidFill>
                  <a:schemeClr val="bg1"/>
                </a:solidFill>
              </a:rPr>
              <a:t>-туристический </a:t>
            </a:r>
          </a:p>
          <a:p>
            <a:r>
              <a:rPr lang="ru-RU" sz="800" b="1" dirty="0">
                <a:solidFill>
                  <a:schemeClr val="bg1"/>
                </a:solidFill>
              </a:rPr>
              <a:t>комплекс «</a:t>
            </a:r>
            <a:r>
              <a:rPr lang="ru-RU" sz="800" b="1" dirty="0" err="1">
                <a:solidFill>
                  <a:schemeClr val="bg1"/>
                </a:solidFill>
              </a:rPr>
              <a:t>Этноауыл</a:t>
            </a:r>
            <a:r>
              <a:rPr lang="ru-RU" sz="800" b="1" dirty="0">
                <a:solidFill>
                  <a:schemeClr val="bg1"/>
                </a:solidFill>
              </a:rPr>
              <a:t>»</a:t>
            </a:r>
            <a:endParaRPr lang="ru-RU" sz="800" dirty="0">
              <a:solidFill>
                <a:schemeClr val="bg1"/>
              </a:solidFill>
            </a:endParaRPr>
          </a:p>
          <a:p>
            <a:r>
              <a:rPr lang="ru-RU" sz="800" dirty="0">
                <a:solidFill>
                  <a:schemeClr val="bg1"/>
                </a:solidFill>
              </a:rPr>
              <a:t>Руководитель Республиканского проекта</a:t>
            </a:r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4693" y="2399319"/>
            <a:ext cx="821908" cy="1106602"/>
          </a:xfrm>
          <a:prstGeom prst="rect">
            <a:avLst/>
          </a:prstGeom>
        </p:spPr>
      </p:pic>
      <p:sp>
        <p:nvSpPr>
          <p:cNvPr id="69" name="TextBox 68"/>
          <p:cNvSpPr txBox="1"/>
          <p:nvPr/>
        </p:nvSpPr>
        <p:spPr>
          <a:xfrm>
            <a:off x="6486350" y="3177741"/>
            <a:ext cx="1593459" cy="418825"/>
          </a:xfrm>
          <a:prstGeom prst="rect">
            <a:avLst/>
          </a:prstGeom>
          <a:noFill/>
        </p:spPr>
        <p:txBody>
          <a:bodyPr wrap="square" lIns="109975" tIns="54987" rIns="109975" bIns="54987" rtlCol="0">
            <a:spAutoFit/>
          </a:bodyPr>
          <a:lstStyle/>
          <a:p>
            <a:endParaRPr lang="ru-RU" sz="1000" b="1" dirty="0" smtClean="0">
              <a:solidFill>
                <a:schemeClr val="bg1"/>
              </a:solidFill>
            </a:endParaRPr>
          </a:p>
          <a:p>
            <a:r>
              <a:rPr lang="ru-RU" sz="1000" b="1" dirty="0" err="1" smtClean="0">
                <a:solidFill>
                  <a:schemeClr val="bg1"/>
                </a:solidFill>
              </a:rPr>
              <a:t>Бахтияр</a:t>
            </a:r>
            <a:r>
              <a:rPr lang="ru-RU" sz="1000" b="1" dirty="0" smtClean="0">
                <a:solidFill>
                  <a:schemeClr val="bg1"/>
                </a:solidFill>
              </a:rPr>
              <a:t> </a:t>
            </a:r>
            <a:r>
              <a:rPr lang="ru-RU" sz="1000" b="1" dirty="0" err="1" smtClean="0">
                <a:solidFill>
                  <a:schemeClr val="bg1"/>
                </a:solidFill>
              </a:rPr>
              <a:t>Жанысбаев</a:t>
            </a:r>
            <a:endParaRPr lang="ru-RU" sz="1000" b="1" dirty="0" smtClean="0">
              <a:solidFill>
                <a:schemeClr val="bg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6498201" y="2387640"/>
            <a:ext cx="1277042" cy="726601"/>
          </a:xfrm>
          <a:prstGeom prst="rect">
            <a:avLst/>
          </a:prstGeom>
          <a:noFill/>
        </p:spPr>
        <p:txBody>
          <a:bodyPr wrap="square" lIns="109975" tIns="54987" rIns="109975" bIns="54987" rtlCol="0">
            <a:spAutoFit/>
          </a:bodyPr>
          <a:lstStyle/>
          <a:p>
            <a:r>
              <a:rPr lang="ru-RU" sz="800" b="1" dirty="0">
                <a:solidFill>
                  <a:schemeClr val="bg1"/>
                </a:solidFill>
              </a:rPr>
              <a:t>Проект «Туристические </a:t>
            </a:r>
          </a:p>
          <a:p>
            <a:r>
              <a:rPr lang="ru-RU" sz="800" b="1" dirty="0">
                <a:solidFill>
                  <a:schemeClr val="bg1"/>
                </a:solidFill>
              </a:rPr>
              <a:t>маршруты»</a:t>
            </a:r>
          </a:p>
          <a:p>
            <a:r>
              <a:rPr lang="ru-RU" sz="800" dirty="0">
                <a:solidFill>
                  <a:schemeClr val="bg1"/>
                </a:solidFill>
              </a:rPr>
              <a:t>Руководитель Республиканского проекта</a:t>
            </a:r>
          </a:p>
        </p:txBody>
      </p:sp>
      <p:pic>
        <p:nvPicPr>
          <p:cNvPr id="72" name="Рисунок 7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336" y="3764768"/>
            <a:ext cx="1971800" cy="1153867"/>
          </a:xfrm>
          <a:prstGeom prst="rect">
            <a:avLst/>
          </a:prstGeom>
        </p:spPr>
      </p:pic>
      <p:pic>
        <p:nvPicPr>
          <p:cNvPr id="73" name="Рисунок 7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620" y="3774047"/>
            <a:ext cx="1971800" cy="1153867"/>
          </a:xfrm>
          <a:prstGeom prst="rect">
            <a:avLst/>
          </a:prstGeom>
        </p:spPr>
      </p:pic>
      <p:sp>
        <p:nvSpPr>
          <p:cNvPr id="74" name="TextBox 73"/>
          <p:cNvSpPr txBox="1"/>
          <p:nvPr/>
        </p:nvSpPr>
        <p:spPr>
          <a:xfrm>
            <a:off x="2147859" y="4503428"/>
            <a:ext cx="1416081" cy="572713"/>
          </a:xfrm>
          <a:prstGeom prst="rect">
            <a:avLst/>
          </a:prstGeom>
          <a:noFill/>
        </p:spPr>
        <p:txBody>
          <a:bodyPr wrap="square" lIns="109975" tIns="54987" rIns="109975" bIns="54987" rtlCol="0">
            <a:spAutoFit/>
          </a:bodyPr>
          <a:lstStyle/>
          <a:p>
            <a:endParaRPr lang="ru-RU" sz="1000" b="1" dirty="0" smtClean="0">
              <a:solidFill>
                <a:schemeClr val="bg1"/>
              </a:solidFill>
            </a:endParaRPr>
          </a:p>
          <a:p>
            <a:r>
              <a:rPr lang="ru-RU" sz="1000" b="1" dirty="0" err="1" smtClean="0">
                <a:solidFill>
                  <a:schemeClr val="bg1"/>
                </a:solidFill>
              </a:rPr>
              <a:t>Зубайда</a:t>
            </a:r>
            <a:r>
              <a:rPr lang="ru-RU" sz="1000" b="1" dirty="0" smtClean="0">
                <a:solidFill>
                  <a:schemeClr val="bg1"/>
                </a:solidFill>
              </a:rPr>
              <a:t> </a:t>
            </a:r>
            <a:r>
              <a:rPr lang="ru-RU" sz="1000" b="1" dirty="0" err="1">
                <a:solidFill>
                  <a:schemeClr val="bg1"/>
                </a:solidFill>
              </a:rPr>
              <a:t>Сураганова</a:t>
            </a:r>
            <a:endParaRPr lang="ru-RU" sz="1000" b="1" dirty="0">
              <a:solidFill>
                <a:schemeClr val="bg1"/>
              </a:solidFill>
            </a:endParaRPr>
          </a:p>
          <a:p>
            <a:endParaRPr lang="ru-RU" sz="1000" b="1" dirty="0">
              <a:solidFill>
                <a:schemeClr val="bg1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128110" y="3713326"/>
            <a:ext cx="1369297" cy="849712"/>
          </a:xfrm>
          <a:prstGeom prst="rect">
            <a:avLst/>
          </a:prstGeom>
          <a:noFill/>
        </p:spPr>
        <p:txBody>
          <a:bodyPr wrap="square" lIns="109975" tIns="54987" rIns="109975" bIns="54987" rtlCol="0">
            <a:spAutoFit/>
          </a:bodyPr>
          <a:lstStyle/>
          <a:p>
            <a:r>
              <a:rPr lang="ru-RU" sz="800" b="1" dirty="0">
                <a:solidFill>
                  <a:schemeClr val="bg1"/>
                </a:solidFill>
              </a:rPr>
              <a:t>Проект «Этнокультурные экспедиции </a:t>
            </a:r>
          </a:p>
          <a:p>
            <a:r>
              <a:rPr lang="ru-RU" sz="800" b="1" dirty="0">
                <a:solidFill>
                  <a:schemeClr val="bg1"/>
                </a:solidFill>
              </a:rPr>
              <a:t>«Сакральный Казахстан»</a:t>
            </a:r>
            <a:endParaRPr lang="ru-RU" sz="800" dirty="0">
              <a:solidFill>
                <a:schemeClr val="bg1"/>
              </a:solidFill>
            </a:endParaRPr>
          </a:p>
          <a:p>
            <a:r>
              <a:rPr lang="ru-RU" sz="800" dirty="0">
                <a:solidFill>
                  <a:schemeClr val="bg1"/>
                </a:solidFill>
              </a:rPr>
              <a:t>Руководитель Республиканского </a:t>
            </a:r>
          </a:p>
          <a:p>
            <a:r>
              <a:rPr lang="ru-RU" sz="800" dirty="0">
                <a:solidFill>
                  <a:schemeClr val="bg1"/>
                </a:solidFill>
              </a:rPr>
              <a:t>проекта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4262066" y="4527317"/>
            <a:ext cx="1288893" cy="418825"/>
          </a:xfrm>
          <a:prstGeom prst="rect">
            <a:avLst/>
          </a:prstGeom>
          <a:noFill/>
        </p:spPr>
        <p:txBody>
          <a:bodyPr wrap="square" lIns="109975" tIns="54987" rIns="109975" bIns="54987" rtlCol="0">
            <a:spAutoFit/>
          </a:bodyPr>
          <a:lstStyle/>
          <a:p>
            <a:endParaRPr lang="ru-RU" sz="1000" b="1" dirty="0" smtClean="0">
              <a:solidFill>
                <a:schemeClr val="bg1"/>
              </a:solidFill>
            </a:endParaRPr>
          </a:p>
          <a:p>
            <a:r>
              <a:rPr lang="ru-RU" sz="1000" b="1" dirty="0" err="1" smtClean="0">
                <a:solidFill>
                  <a:schemeClr val="bg1"/>
                </a:solidFill>
              </a:rPr>
              <a:t>Берік</a:t>
            </a:r>
            <a:r>
              <a:rPr lang="ru-RU" sz="1000" b="1" dirty="0" smtClean="0">
                <a:solidFill>
                  <a:schemeClr val="bg1"/>
                </a:solidFill>
              </a:rPr>
              <a:t> </a:t>
            </a:r>
            <a:r>
              <a:rPr lang="ru-RU" sz="1000" b="1" dirty="0" err="1" smtClean="0">
                <a:solidFill>
                  <a:schemeClr val="bg1"/>
                </a:solidFill>
              </a:rPr>
              <a:t>Әбдіғалиұлы</a:t>
            </a:r>
            <a:endParaRPr lang="ru-RU" sz="1000" b="1" dirty="0">
              <a:solidFill>
                <a:schemeClr val="bg1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4273918" y="3606694"/>
            <a:ext cx="1241319" cy="1065155"/>
          </a:xfrm>
          <a:prstGeom prst="rect">
            <a:avLst/>
          </a:prstGeom>
          <a:noFill/>
        </p:spPr>
        <p:txBody>
          <a:bodyPr wrap="square" lIns="109975" tIns="54987" rIns="109975" bIns="54987" rtlCol="0">
            <a:spAutoFit/>
          </a:bodyPr>
          <a:lstStyle/>
          <a:p>
            <a:endParaRPr lang="ru-RU" sz="600" b="1" dirty="0" smtClean="0">
              <a:solidFill>
                <a:schemeClr val="bg1"/>
              </a:solidFill>
            </a:endParaRPr>
          </a:p>
          <a:p>
            <a:r>
              <a:rPr lang="ru-RU" sz="800" b="1" dirty="0" smtClean="0">
                <a:solidFill>
                  <a:schemeClr val="bg1"/>
                </a:solidFill>
              </a:rPr>
              <a:t>Проект </a:t>
            </a:r>
            <a:r>
              <a:rPr lang="ru-RU" sz="800" b="1" dirty="0">
                <a:solidFill>
                  <a:schemeClr val="bg1"/>
                </a:solidFill>
              </a:rPr>
              <a:t>«Выпуск книг </a:t>
            </a:r>
          </a:p>
          <a:p>
            <a:r>
              <a:rPr lang="ru-RU" sz="800" b="1" dirty="0">
                <a:solidFill>
                  <a:schemeClr val="bg1"/>
                </a:solidFill>
              </a:rPr>
              <a:t>«100 сакральных объектов </a:t>
            </a:r>
          </a:p>
          <a:p>
            <a:r>
              <a:rPr lang="ru-RU" sz="800" b="1" dirty="0">
                <a:solidFill>
                  <a:schemeClr val="bg1"/>
                </a:solidFill>
              </a:rPr>
              <a:t>общенационального </a:t>
            </a:r>
            <a:r>
              <a:rPr lang="ru-RU" sz="600" b="1" dirty="0">
                <a:solidFill>
                  <a:schemeClr val="bg1"/>
                </a:solidFill>
              </a:rPr>
              <a:t>значения» </a:t>
            </a:r>
            <a:r>
              <a:rPr lang="ru-RU" sz="600" b="1" dirty="0" smtClean="0">
                <a:solidFill>
                  <a:schemeClr val="bg1"/>
                </a:solidFill>
              </a:rPr>
              <a:t> </a:t>
            </a:r>
            <a:r>
              <a:rPr lang="ru-RU" sz="800" dirty="0" smtClean="0">
                <a:solidFill>
                  <a:schemeClr val="bg1"/>
                </a:solidFill>
              </a:rPr>
              <a:t>Руководитель </a:t>
            </a:r>
            <a:r>
              <a:rPr lang="ru-RU" sz="800" dirty="0">
                <a:solidFill>
                  <a:schemeClr val="bg1"/>
                </a:solidFill>
              </a:rPr>
              <a:t>Республиканского проекта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6475827" y="4520917"/>
            <a:ext cx="1288893" cy="418825"/>
          </a:xfrm>
          <a:prstGeom prst="rect">
            <a:avLst/>
          </a:prstGeom>
          <a:noFill/>
        </p:spPr>
        <p:txBody>
          <a:bodyPr wrap="square" lIns="109975" tIns="54987" rIns="109975" bIns="54987" rtlCol="0">
            <a:spAutoFit/>
          </a:bodyPr>
          <a:lstStyle/>
          <a:p>
            <a:endParaRPr lang="ru-RU" sz="1000" b="1" dirty="0" smtClean="0">
              <a:solidFill>
                <a:schemeClr val="bg1"/>
              </a:solidFill>
            </a:endParaRPr>
          </a:p>
          <a:p>
            <a:r>
              <a:rPr lang="ru-RU" sz="1000" b="1" dirty="0" err="1" smtClean="0">
                <a:solidFill>
                  <a:schemeClr val="bg1"/>
                </a:solidFill>
              </a:rPr>
              <a:t>Алия</a:t>
            </a:r>
            <a:r>
              <a:rPr lang="ru-RU" sz="1000" b="1" dirty="0" smtClean="0">
                <a:solidFill>
                  <a:schemeClr val="bg1"/>
                </a:solidFill>
              </a:rPr>
              <a:t> </a:t>
            </a:r>
            <a:r>
              <a:rPr lang="ru-RU" sz="1000" b="1" dirty="0" err="1" smtClean="0">
                <a:solidFill>
                  <a:schemeClr val="bg1"/>
                </a:solidFill>
              </a:rPr>
              <a:t>Сисембаева</a:t>
            </a:r>
            <a:endParaRPr lang="ru-RU" sz="1000" b="1" dirty="0">
              <a:solidFill>
                <a:schemeClr val="bg1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487677" y="3730815"/>
            <a:ext cx="1476735" cy="849712"/>
          </a:xfrm>
          <a:prstGeom prst="rect">
            <a:avLst/>
          </a:prstGeom>
          <a:noFill/>
        </p:spPr>
        <p:txBody>
          <a:bodyPr wrap="square" lIns="109975" tIns="54987" rIns="109975" bIns="54987" rtlCol="0">
            <a:spAutoFit/>
          </a:bodyPr>
          <a:lstStyle/>
          <a:p>
            <a:r>
              <a:rPr lang="ru-RU" sz="800" b="1" dirty="0">
                <a:solidFill>
                  <a:schemeClr val="bg1"/>
                </a:solidFill>
              </a:rPr>
              <a:t>Проект «Международная  научно-практическая</a:t>
            </a:r>
          </a:p>
          <a:p>
            <a:r>
              <a:rPr lang="ru-RU" sz="800" b="1" dirty="0">
                <a:solidFill>
                  <a:schemeClr val="bg1"/>
                </a:solidFill>
              </a:rPr>
              <a:t>конференция «Сакральный Казахстан»</a:t>
            </a:r>
          </a:p>
          <a:p>
            <a:r>
              <a:rPr lang="ru-RU" sz="800" dirty="0">
                <a:solidFill>
                  <a:schemeClr val="bg1"/>
                </a:solidFill>
              </a:rPr>
              <a:t>Руководитель Республиканского проекта</a:t>
            </a:r>
          </a:p>
        </p:txBody>
      </p:sp>
      <p:pic>
        <p:nvPicPr>
          <p:cNvPr id="84" name="Рисунок 8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795" y="3774047"/>
            <a:ext cx="859416" cy="1102863"/>
          </a:xfrm>
          <a:prstGeom prst="rect">
            <a:avLst/>
          </a:prstGeom>
        </p:spPr>
      </p:pic>
      <p:pic>
        <p:nvPicPr>
          <p:cNvPr id="85" name="Рисунок 8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786" y="3779371"/>
            <a:ext cx="813880" cy="1096679"/>
          </a:xfrm>
          <a:prstGeom prst="rect">
            <a:avLst/>
          </a:prstGeom>
        </p:spPr>
      </p:pic>
      <p:pic>
        <p:nvPicPr>
          <p:cNvPr id="86" name="Рисунок 8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3668" y="3747380"/>
            <a:ext cx="807477" cy="1083759"/>
          </a:xfrm>
          <a:prstGeom prst="rect">
            <a:avLst/>
          </a:prstGeom>
        </p:spPr>
      </p:pic>
      <p:sp>
        <p:nvSpPr>
          <p:cNvPr id="88" name="TextBox 87"/>
          <p:cNvSpPr txBox="1"/>
          <p:nvPr/>
        </p:nvSpPr>
        <p:spPr>
          <a:xfrm>
            <a:off x="2312645" y="143318"/>
            <a:ext cx="5011661" cy="329833"/>
          </a:xfrm>
          <a:prstGeom prst="rect">
            <a:avLst/>
          </a:prstGeom>
          <a:noFill/>
        </p:spPr>
        <p:txBody>
          <a:bodyPr wrap="square" lIns="109975" tIns="54987" rIns="109975" bIns="54987" rtlCol="0">
            <a:spAutoFit/>
          </a:bodyPr>
          <a:lstStyle/>
          <a:p>
            <a:r>
              <a:rPr lang="ru-RU" sz="1400" b="1" dirty="0">
                <a:solidFill>
                  <a:schemeClr val="accent4"/>
                </a:solidFill>
              </a:rPr>
              <a:t>ПОДПРОГРАММА  «РУХАНИ ҚАЗЫНА»</a:t>
            </a:r>
          </a:p>
        </p:txBody>
      </p:sp>
    </p:spTree>
    <p:extLst>
      <p:ext uri="{BB962C8B-B14F-4D97-AF65-F5344CB8AC3E}">
        <p14:creationId xmlns:p14="http://schemas.microsoft.com/office/powerpoint/2010/main" val="5601780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08467" y="127868"/>
            <a:ext cx="54525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4"/>
                </a:solidFill>
              </a:rPr>
              <a:t>АНАЛИЗ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b="1" dirty="0" smtClean="0">
                <a:solidFill>
                  <a:schemeClr val="accent4"/>
                </a:solidFill>
              </a:rPr>
              <a:t>ЦЕННОСТЕЙ</a:t>
            </a: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510352646"/>
              </p:ext>
            </p:extLst>
          </p:nvPr>
        </p:nvGraphicFramePr>
        <p:xfrm>
          <a:off x="761296" y="640080"/>
          <a:ext cx="7460684" cy="39718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467048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51435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4" name="TextBox 3"/>
          <p:cNvSpPr txBox="1"/>
          <p:nvPr/>
        </p:nvSpPr>
        <p:spPr>
          <a:xfrm>
            <a:off x="1074683" y="114269"/>
            <a:ext cx="7467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4"/>
                </a:solidFill>
              </a:rPr>
              <a:t>ЭКСПРЕСС- АНАЛИЗ ПРОЕКТОВ, ПОДПРОЕКТОВ, МЕРОПРИЯТИЙ   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8258590"/>
              </p:ext>
            </p:extLst>
          </p:nvPr>
        </p:nvGraphicFramePr>
        <p:xfrm>
          <a:off x="114300" y="1002026"/>
          <a:ext cx="8877301" cy="37223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96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0396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4676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35636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44958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48006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399164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494648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41569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</a:tblGrid>
              <a:tr h="1445875">
                <a:tc gridSpan="6">
                  <a:txBody>
                    <a:bodyPr/>
                    <a:lstStyle/>
                    <a:p>
                      <a:pPr algn="ctr"/>
                      <a:endParaRPr lang="ru-RU" sz="1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СООТВЕТСТВИЕ НАПРАВЛЕНИЯМ </a:t>
                      </a:r>
                    </a:p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(ПО ШКАЛЕ ОТ 1 ДО 5 БАЛЛОВ)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  <a:alpha val="89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endParaRPr lang="ru-RU" sz="1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МАСШТАБ И ОХВАТ, ЧЕЛОВЕК </a:t>
                      </a:r>
                    </a:p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(В 2017 ГОДУ)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75000"/>
                        <a:alpha val="89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600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Итоговый бал</a:t>
                      </a:r>
                      <a:r>
                        <a:rPr lang="ru-RU" sz="1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endParaRPr lang="ru-RU" sz="1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75000"/>
                        <a:alpha val="8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41158">
                <a:tc rowSpan="2"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Конкурентоспособность</a:t>
                      </a:r>
                      <a:endParaRPr lang="ru-RU" sz="1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81633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Прагматизм</a:t>
                      </a:r>
                    </a:p>
                    <a:p>
                      <a:endParaRPr lang="ru-RU" sz="12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81633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Сохранение национальной идентичности</a:t>
                      </a:r>
                    </a:p>
                    <a:p>
                      <a:endParaRPr lang="ru-RU" sz="12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Культ знания</a:t>
                      </a:r>
                    </a:p>
                    <a:p>
                      <a:pPr algn="ctr" fontAlgn="ctr"/>
                      <a:endParaRPr lang="ru-RU" sz="1200" b="1" u="none" strike="noStrike" kern="1200" dirty="0" smtClean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Эволюционное,</a:t>
                      </a:r>
                    </a:p>
                    <a:p>
                      <a:pPr algn="ctr" fontAlgn="ctr"/>
                      <a:r>
                        <a:rPr lang="ru-RU" sz="1200" b="1" u="none" strike="noStrike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 не революционное развитие Казахстана</a:t>
                      </a:r>
                    </a:p>
                    <a:p>
                      <a:endParaRPr lang="ru-RU" sz="12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81633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Открытость сознания</a:t>
                      </a:r>
                    </a:p>
                    <a:p>
                      <a:endParaRPr lang="ru-RU" sz="12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8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8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sz="8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ru-RU" sz="8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6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35341">
                <a:tc vMerge="1">
                  <a:txBody>
                    <a:bodyPr/>
                    <a:lstStyle/>
                    <a:p>
                      <a:endParaRPr lang="ru-RU" sz="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 1000</a:t>
                      </a:r>
                      <a:endParaRPr lang="ru-RU" sz="8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 1000             до 100 тыс.</a:t>
                      </a:r>
                      <a:endParaRPr lang="ru-RU" sz="8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 100 тыс. до 1млн.</a:t>
                      </a:r>
                      <a:endParaRPr lang="ru-RU" sz="8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свыше 1 млн.</a:t>
                      </a:r>
                      <a:endParaRPr lang="ru-RU" sz="8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6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67048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51435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pic>
        <p:nvPicPr>
          <p:cNvPr id="1027" name="Picture 3" descr="C:\Users\ENU 2016\Desktop\БИТРИКС  33333333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75892" cy="51435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467048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51435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pic>
        <p:nvPicPr>
          <p:cNvPr id="2051" name="Picture 3" descr="C:\Users\ENU 2016\Desktop\61ef9676-8cbb-432f-8323-e8c5a1e6424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13164" y="678180"/>
            <a:ext cx="9757164" cy="40995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467048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Тема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767</TotalTime>
  <Words>1654</Words>
  <Application>Microsoft Office PowerPoint</Application>
  <PresentationFormat>Экран (16:9)</PresentationFormat>
  <Paragraphs>749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Линникова Надежда</dc:creator>
  <cp:lastModifiedBy>user</cp:lastModifiedBy>
  <cp:revision>287</cp:revision>
  <dcterms:created xsi:type="dcterms:W3CDTF">2017-08-15T08:41:43Z</dcterms:created>
  <dcterms:modified xsi:type="dcterms:W3CDTF">2017-09-12T10:25:04Z</dcterms:modified>
</cp:coreProperties>
</file>