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13C4-F137-4BFE-A3BE-F4B59407FB0B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D60B-C2D6-4D1B-A143-020D10DBC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13C4-F137-4BFE-A3BE-F4B59407FB0B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D60B-C2D6-4D1B-A143-020D10DBC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13C4-F137-4BFE-A3BE-F4B59407FB0B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D60B-C2D6-4D1B-A143-020D10DBC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13C4-F137-4BFE-A3BE-F4B59407FB0B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D60B-C2D6-4D1B-A143-020D10DBC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13C4-F137-4BFE-A3BE-F4B59407FB0B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D60B-C2D6-4D1B-A143-020D10DBC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13C4-F137-4BFE-A3BE-F4B59407FB0B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D60B-C2D6-4D1B-A143-020D10DBC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13C4-F137-4BFE-A3BE-F4B59407FB0B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D60B-C2D6-4D1B-A143-020D10DBC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13C4-F137-4BFE-A3BE-F4B59407FB0B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D60B-C2D6-4D1B-A143-020D10DBC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13C4-F137-4BFE-A3BE-F4B59407FB0B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B0BD60B-C2D6-4D1B-A143-020D10DBC6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13C4-F137-4BFE-A3BE-F4B59407FB0B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D60B-C2D6-4D1B-A143-020D10DBC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A13C4-F137-4BFE-A3BE-F4B59407FB0B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BD60B-C2D6-4D1B-A143-020D10DBC6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EBA13C4-F137-4BFE-A3BE-F4B59407FB0B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0BD60B-C2D6-4D1B-A143-020D10DBC66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556792"/>
            <a:ext cx="7851648" cy="3312368"/>
          </a:xfrm>
        </p:spPr>
        <p:txBody>
          <a:bodyPr>
            <a:normAutofit/>
          </a:bodyPr>
          <a:lstStyle/>
          <a:p>
            <a:pPr algn="ctr"/>
            <a:r>
              <a:rPr lang="ru-RU" sz="8800" dirty="0" smtClean="0">
                <a:solidFill>
                  <a:schemeClr val="accent1">
                    <a:lumMod val="50000"/>
                  </a:schemeClr>
                </a:solidFill>
              </a:rPr>
              <a:t>НОУ </a:t>
            </a:r>
            <a:br>
              <a:rPr lang="ru-RU" sz="88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8800" dirty="0" smtClean="0">
                <a:solidFill>
                  <a:schemeClr val="accent1">
                    <a:lumMod val="50000"/>
                  </a:schemeClr>
                </a:solidFill>
              </a:rPr>
              <a:t> «АФИНА»</a:t>
            </a:r>
            <a:endParaRPr lang="ru-RU" sz="8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ru-RU" b="1" dirty="0" smtClean="0"/>
              <a:t>Об</a:t>
            </a:r>
            <a:r>
              <a:rPr lang="kk-KZ" b="1" dirty="0" smtClean="0"/>
              <a:t>щие положения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1.1.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Настоящ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ее Положение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определяет цели и задачи, организационно-методическое обеспечение, порядок проведения, участия и определения победителей и призеров районного конкурса исследовательских работ и творческих проектов школьников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Зерде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среди учащихся 3-4 классов (далее - Конкурс).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1.2. Положение разработано в соответствии с Законом Республики Казахстан «Об образовании», Государственной программой развития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образования 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Правилами о  конкурсе исследовательских работ и творческих проектов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школьников .     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kk-KZ" b="1" dirty="0" smtClean="0"/>
              <a:t>Цель и задача Конкурса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2.1.  Основной целью проведения данного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Конкурс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развитие интеллектуально-творческого потенциала личности  учащихся  начальной  школы   путем совершенствования навыков исследовательского поведения и развития исследовательских способностей.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2.2.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Задачи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онкурса: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развитие интеллектуального творчества учащихся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раннего школьного возраста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hangingPunc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-выявление способных и одаренных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школьников, создание условий для дальнейшего   развития их потенциальных способностей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 hangingPunc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развитие у учащихся   интереса к исследовательской деятельности, познанию мира науки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 hangingPunc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привлечение общественного внимания к проблемам развития интеллектуального потенциала общества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hangingPunct="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 оказание содействия исследовательским образовательным программам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866360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 smtClean="0"/>
              <a:t>Оргкомитет и жюри  </a:t>
            </a:r>
            <a:r>
              <a:rPr lang="ru-RU" b="1" dirty="0" smtClean="0"/>
              <a:t>Конкурса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3.1.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Для координации и осуществления организационной работы по подготовке и проведению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курса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создается р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айонный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организационный 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итет (далее - оргкомитет).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Оргкомитет осуществляет непосредственное руководство подготовкой и проведением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Конкурса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, утверждает состав жюри, программу проведения заключительного этапа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Конкурса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, состав команд-участников, подводит итоги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Конкурса,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награждает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победителей и призеров.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3.3.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Жюри проверяет и оценивает работы участников, определяет победителей и призеров, вносит в оргкомитет предложения о награждении.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562074"/>
          </a:xfrm>
        </p:spPr>
        <p:txBody>
          <a:bodyPr>
            <a:normAutofit/>
          </a:bodyPr>
          <a:lstStyle/>
          <a:p>
            <a:r>
              <a:rPr lang="kk-KZ" sz="3200" b="1" dirty="0" smtClean="0"/>
              <a:t>Порядок организации и проведения Конкурса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435280" cy="56886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4.1.  Конкурс</a:t>
            </a: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 проводится в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 этапа: 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первый этап – школьный, проводится в организациях образования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города и района (отборочный); </a:t>
            </a:r>
          </a:p>
          <a:p>
            <a:pPr>
              <a:spcBef>
                <a:spcPts val="0"/>
              </a:spcBef>
              <a:buNone/>
            </a:pP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) </a:t>
            </a: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второй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(заключительный) этап – районный</a:t>
            </a: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4.2. </a:t>
            </a: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На заключительном этапе проводится защита исследовательской работы и представление стендового материала, оформленных согласно требованиям   настоящ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его</a:t>
            </a: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 П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оложения</a:t>
            </a: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. Во время защиты работы автору (соавторам) работы пред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ставляется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5-7</a:t>
            </a: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 минут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ts val="0"/>
              </a:spcBef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4.3. </a:t>
            </a: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Защита исследовательских работ школьников проводится по </a:t>
            </a:r>
            <a:r>
              <a:rPr lang="kk-KZ" sz="1700" b="1" dirty="0" smtClean="0">
                <a:latin typeface="Times New Roman" pitchFamily="18" charset="0"/>
                <a:cs typeface="Times New Roman" pitchFamily="18" charset="0"/>
              </a:rPr>
              <a:t>8-ми секциям</a:t>
            </a: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1 секция -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казахский язык и литература,</a:t>
            </a:r>
          </a:p>
          <a:p>
            <a:pPr>
              <a:spcBef>
                <a:spcPts val="0"/>
              </a:spcBef>
            </a:pP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2 секция – история – этнокультуроведение,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3 секция -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русский язык и литература,   </a:t>
            </a:r>
          </a:p>
          <a:p>
            <a:pPr>
              <a:spcBef>
                <a:spcPts val="0"/>
              </a:spcBef>
            </a:pP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4 секция -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математика-информатика,</a:t>
            </a:r>
          </a:p>
          <a:p>
            <a:pPr>
              <a:spcBef>
                <a:spcPts val="0"/>
              </a:spcBef>
            </a:pP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5 секция -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физика-техника, </a:t>
            </a:r>
          </a:p>
          <a:p>
            <a:pPr>
              <a:spcBef>
                <a:spcPts val="0"/>
              </a:spcBef>
            </a:pP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6 секция -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биология, химия, экологи</a:t>
            </a: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spcBef>
                <a:spcPts val="0"/>
              </a:spcBef>
            </a:pP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7 секция -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медицина, психология,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валеология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spcBef>
                <a:spcPts val="0"/>
              </a:spcBef>
            </a:pP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8 секция -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география –краеведение.</a:t>
            </a:r>
          </a:p>
          <a:p>
            <a:pPr>
              <a:spcBef>
                <a:spcPts val="0"/>
              </a:spcBef>
              <a:buNone/>
            </a:pP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4.4.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Рабочие языки конкурса: казахский и русский. </a:t>
            </a:r>
          </a:p>
          <a:p>
            <a:pPr>
              <a:spcBef>
                <a:spcPts val="0"/>
              </a:spcBef>
              <a:buNone/>
            </a:pP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4.5.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Представленные на Конкурс работы </a:t>
            </a:r>
            <a:r>
              <a:rPr lang="ru-RU" sz="1700" u="sng" dirty="0" smtClean="0">
                <a:latin typeface="Times New Roman" pitchFamily="18" charset="0"/>
                <a:cs typeface="Times New Roman" pitchFamily="18" charset="0"/>
              </a:rPr>
              <a:t>не рецензируются и не возвращаются.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kk-KZ" b="1" dirty="0" smtClean="0"/>
              <a:t>Условия участия в Конкурсе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5.1. В Конкурсе могут принять участие все желающие учащиеся 1-7 классов школ города и района, принимавшие участие и победившие на первом (отборочном) этапе – школьного конкурса исследовательских работ и творческих проектов «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Зерде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». </a:t>
            </a:r>
            <a:endParaRPr lang="ru-RU" sz="29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5.2. К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 участи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районом Конкурсе допускаются участники на основании представленной 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заявк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и на участие организацией образования,  заявка представляется до 10 апреля 2019 года.</a:t>
            </a:r>
          </a:p>
          <a:p>
            <a:pPr marL="0" indent="0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5.4. 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Руководители команд  несут полную ответственность за жизнь и безопасность участников  в пути следования к месту проведения 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Конкурса,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 во время проведения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Конкурса 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 и обратного пути к месту жительства.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Руководители назначаются соответствующими организациями образования.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Autofit/>
          </a:bodyPr>
          <a:lstStyle/>
          <a:p>
            <a:pPr algn="ctr"/>
            <a:r>
              <a:rPr lang="kk-KZ" sz="2800" b="1" dirty="0" smtClean="0"/>
              <a:t>Требования к оформлению исследовательск</a:t>
            </a:r>
            <a:r>
              <a:rPr lang="ru-RU" sz="2800" b="1" dirty="0" smtClean="0"/>
              <a:t>их</a:t>
            </a:r>
            <a:r>
              <a:rPr lang="kk-KZ" sz="2800" b="1" dirty="0" smtClean="0"/>
              <a:t> работ, </a:t>
            </a:r>
            <a:r>
              <a:rPr lang="ru-RU" sz="2800" b="1" dirty="0" err="1" smtClean="0"/>
              <a:t>п</a:t>
            </a:r>
            <a:r>
              <a:rPr lang="kk-KZ" sz="2800" b="1" dirty="0" smtClean="0"/>
              <a:t>редставляемы</a:t>
            </a:r>
            <a:r>
              <a:rPr lang="ru-RU" sz="2800" b="1" dirty="0" err="1" smtClean="0"/>
              <a:t>х</a:t>
            </a:r>
            <a:r>
              <a:rPr lang="ru-RU" sz="2800" b="1" dirty="0" smtClean="0"/>
              <a:t> </a:t>
            </a:r>
            <a:r>
              <a:rPr lang="kk-KZ" sz="2800" b="1" dirty="0" smtClean="0"/>
              <a:t>на </a:t>
            </a:r>
            <a:r>
              <a:rPr lang="ru-RU" sz="2800" b="1" dirty="0" smtClean="0"/>
              <a:t>Конкурс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6.1. По каждому направлению исследовательские работы могут быть теоретического, экспериментального и изобретательного планов. Сама работа представляется  на казахском  или  русском языках. Объем работы не должен превышать 20 страниц. Обязательна нумерация страниц и наличие полей. 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6.2. Каждая работа должна сопровождаться отзывом руководителя и рецензией специалиста, где отражается целесообразность выбранной темы, личный вклад автора в работу, достоинства и недостатки. 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6.3. Требования к оформлению работ:</a:t>
            </a:r>
          </a:p>
          <a:p>
            <a:pPr marL="0" lvl="0" indent="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текст работы должен быть отпечатан на компьютере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WORD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14 шрифт, 1,5 интервал, отступ слева – 2 см)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и  содержать: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титульный лист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оглавление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резюме (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аннотацию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) – краткое изложение основных положений работы на казахском или русском  языке (в зависимости от того, на каком языке написана работа);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564949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-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введение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- указывает на актуальность работы и обосновывает выбор темы, ее цели и задачи, место проведения работы;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основная часть: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материалы и методы исследования; экспериментальная часть; результаты работы и их обсуждение;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обзор литературы включает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краткий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анализ литературных данных (отечественных и зарубежных) по проблеме исследования;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заключение (выводы, рекомендации);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список использованной литературы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2) на титульном  листе указывается: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полное название организации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образования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, где выполнена работа;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тема работы;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направление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исполнитель (фамилия, имя, класс, школа, район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город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область)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руководитель работы (Ф.И.О., ученая степень, должность, место работы);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год выполнения работы.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6.4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  Для защиты своей исследовательской работы или проекта в финале Конкурса участникам необходимо подготовить наглядные материалы, схемы, рисунки или макеты.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29614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Подведение итогов и награждение победителей Конкурса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7.1. Оценка конкурсной работы осуществляется по следующим критериям:</a:t>
            </a:r>
          </a:p>
          <a:p>
            <a:pPr marL="263525" lvl="0" indent="-263525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степень самостоятельности в выполнении работы;</a:t>
            </a:r>
          </a:p>
          <a:p>
            <a:pPr marL="263525" lvl="0" indent="-263525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соответствие требований к оформлению работы;</a:t>
            </a:r>
          </a:p>
          <a:p>
            <a:pPr marL="263525" lvl="0" indent="-263525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творческий подход;</a:t>
            </a:r>
          </a:p>
          <a:p>
            <a:pPr marL="263525" lvl="0" indent="-263525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полнота ответов на вопросы;</a:t>
            </a:r>
          </a:p>
          <a:p>
            <a:pPr marL="263525" lvl="0" indent="-263525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глубина проработки темы;</a:t>
            </a:r>
          </a:p>
          <a:p>
            <a:pPr marL="263525" lvl="0" indent="-263525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работа должна быть авторской, то есть не должна частично или полностью использовать работы других авторов; </a:t>
            </a:r>
          </a:p>
          <a:p>
            <a:pPr marL="263525" lvl="0" indent="-263525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внутреннее смысловое единство, согласованность ключевых тезисов и утверждений, непротиворечивость информации;</a:t>
            </a:r>
          </a:p>
          <a:p>
            <a:pPr marL="263525" lvl="0" indent="-263525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грамматические, пунктуационные и стилистические ошибки не допускаются;</a:t>
            </a:r>
          </a:p>
          <a:p>
            <a:pPr marL="263525" indent="-263525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должно включать материалы  иллюстративной,  графической информации (таблиц, схем, рисунков)</a:t>
            </a:r>
          </a:p>
          <a:p>
            <a:pPr marL="263525" lvl="0" indent="-263525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эстетическое оформление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7.2. Подведение итогов Конкурса осуществляется во время проведения финала. Победители определяются в  каждой секции. </a:t>
            </a:r>
          </a:p>
          <a:p>
            <a:pPr marL="0" indent="0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7.3.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Победители награждаются дипломами 1, 2, и 3 степени.</a:t>
            </a:r>
          </a:p>
          <a:p>
            <a:pPr marL="0" indent="0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7.4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По итогам Конкурса лучшие работы будут рекомендованы для участия в  Областном  конкурсе исследовательских работ и творческих проектов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школьников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7.5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. Информация о победителях районного Конкурса детских исследовательских работ и творческих проектов «Зерде» среди учащихся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классов будет опубликована 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районном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сборнике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Победители районного конкурса исследовательских работ и творческих проектов школьников «Зерде»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Тема5</Template>
  <TotalTime>18</TotalTime>
  <Words>881</Words>
  <Application>Microsoft Office PowerPoint</Application>
  <PresentationFormat>Экран (4:3)</PresentationFormat>
  <Paragraphs>73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НОУ   «АФИНА»</vt:lpstr>
      <vt:lpstr>Общие положения</vt:lpstr>
      <vt:lpstr>Цель и задача Конкурса</vt:lpstr>
      <vt:lpstr>Оргкомитет и жюри  Конкурса</vt:lpstr>
      <vt:lpstr>Порядок организации и проведения Конкурса </vt:lpstr>
      <vt:lpstr>Условия участия в Конкурсе</vt:lpstr>
      <vt:lpstr>Требования к оформлению исследовательских работ, представляемых на Конкурс</vt:lpstr>
      <vt:lpstr>Слайд 8</vt:lpstr>
      <vt:lpstr>Подведение итогов и награждение победителей Конкурса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Положение   о проведении районного конкурса  исследовательских работ и творческих проектов школьников «Зерде»  среди учащихся 1-6 классов   </dc:title>
  <dc:creator>user</dc:creator>
  <cp:lastModifiedBy>user</cp:lastModifiedBy>
  <cp:revision>5</cp:revision>
  <dcterms:created xsi:type="dcterms:W3CDTF">2019-02-19T12:07:18Z</dcterms:created>
  <dcterms:modified xsi:type="dcterms:W3CDTF">2019-02-20T05:17:25Z</dcterms:modified>
</cp:coreProperties>
</file>